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omments/modernComment_227_DE486A98.xml" ContentType="application/vnd.ms-powerpoint.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omments/modernComment_1E1_72152E55.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0"/>
  </p:notesMasterIdLst>
  <p:sldIdLst>
    <p:sldId id="256" r:id="rId5"/>
    <p:sldId id="686" r:id="rId6"/>
    <p:sldId id="547" r:id="rId7"/>
    <p:sldId id="551" r:id="rId8"/>
    <p:sldId id="481" r:id="rId9"/>
    <p:sldId id="685" r:id="rId10"/>
    <p:sldId id="688" r:id="rId11"/>
    <p:sldId id="538" r:id="rId12"/>
    <p:sldId id="675" r:id="rId13"/>
    <p:sldId id="674" r:id="rId14"/>
    <p:sldId id="258" r:id="rId15"/>
    <p:sldId id="683" r:id="rId16"/>
    <p:sldId id="689" r:id="rId17"/>
    <p:sldId id="260" r:id="rId18"/>
    <p:sldId id="261" r:id="rId19"/>
  </p:sldIdLst>
  <p:sldSz cx="9144000" cy="6858000" type="screen4x3"/>
  <p:notesSz cx="9144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E4ED09-206F-9D88-E17D-119E1A276B36}" name="Eric Keeler" initials="EK" userId="S::Eric.Keeler@alexandriava.gov::c4bbab4f-931f-4da9-ae30-45507a4eb27e" providerId="AD"/>
  <p188:author id="{53E84D14-77C7-3171-49E4-82DBCF8B9D44}" name="Tamara Jovovic" initials="TJ" userId="S::tamara.jovovic@alexandriava.gov::ede6db51-626f-4b16-8060-999bacab917f" providerId="AD"/>
  <p188:author id="{6108E2B3-ADF4-255D-ECF9-6A67D1F978F9}" name="Kenneth Turscak" initials="KT" userId="S::kenneth.turscak@alexandriava.gov::625f4cc3-e832-441c-9473-6b92a417d7a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4E8AA4-4873-4434-ABCE-CA1DAE950B4D}" v="48" dt="2024-06-11T15:21:56.84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2" d="100"/>
          <a:sy n="72" d="100"/>
        </p:scale>
        <p:origin x="1120"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Keeler" userId="c4bbab4f-931f-4da9-ae30-45507a4eb27e" providerId="ADAL" clId="{664E8AA4-4873-4434-ABCE-CA1DAE950B4D}"/>
    <pc:docChg chg="undo redo custSel addSld delSld modSld sldOrd delMainMaster">
      <pc:chgData name="Eric Keeler" userId="c4bbab4f-931f-4da9-ae30-45507a4eb27e" providerId="ADAL" clId="{664E8AA4-4873-4434-ABCE-CA1DAE950B4D}" dt="2024-06-11T15:21:59.138" v="1712" actId="1076"/>
      <pc:docMkLst>
        <pc:docMk/>
      </pc:docMkLst>
      <pc:sldChg chg="addSp modSp mod">
        <pc:chgData name="Eric Keeler" userId="c4bbab4f-931f-4da9-ae30-45507a4eb27e" providerId="ADAL" clId="{664E8AA4-4873-4434-ABCE-CA1DAE950B4D}" dt="2024-06-11T14:22:38.489" v="1632" actId="20577"/>
        <pc:sldMkLst>
          <pc:docMk/>
          <pc:sldMk cId="0" sldId="258"/>
        </pc:sldMkLst>
        <pc:spChg chg="mod">
          <ac:chgData name="Eric Keeler" userId="c4bbab4f-931f-4da9-ae30-45507a4eb27e" providerId="ADAL" clId="{664E8AA4-4873-4434-ABCE-CA1DAE950B4D}" dt="2024-06-07T00:53:53.975" v="864" actId="1076"/>
          <ac:spMkLst>
            <pc:docMk/>
            <pc:sldMk cId="0" sldId="258"/>
            <ac:spMk id="2" creationId="{00000000-0000-0000-0000-000000000000}"/>
          </ac:spMkLst>
        </pc:spChg>
        <pc:spChg chg="mod">
          <ac:chgData name="Eric Keeler" userId="c4bbab4f-931f-4da9-ae30-45507a4eb27e" providerId="ADAL" clId="{664E8AA4-4873-4434-ABCE-CA1DAE950B4D}" dt="2024-06-07T00:53:58.092" v="865" actId="1076"/>
          <ac:spMkLst>
            <pc:docMk/>
            <pc:sldMk cId="0" sldId="258"/>
            <ac:spMk id="3" creationId="{00000000-0000-0000-0000-000000000000}"/>
          </ac:spMkLst>
        </pc:spChg>
        <pc:spChg chg="mod">
          <ac:chgData name="Eric Keeler" userId="c4bbab4f-931f-4da9-ae30-45507a4eb27e" providerId="ADAL" clId="{664E8AA4-4873-4434-ABCE-CA1DAE950B4D}" dt="2024-06-11T14:22:38.489" v="1632" actId="20577"/>
          <ac:spMkLst>
            <pc:docMk/>
            <pc:sldMk cId="0" sldId="258"/>
            <ac:spMk id="4" creationId="{00000000-0000-0000-0000-000000000000}"/>
          </ac:spMkLst>
        </pc:spChg>
        <pc:spChg chg="add mod">
          <ac:chgData name="Eric Keeler" userId="c4bbab4f-931f-4da9-ae30-45507a4eb27e" providerId="ADAL" clId="{664E8AA4-4873-4434-ABCE-CA1DAE950B4D}" dt="2024-06-09T22:24:04.163" v="1524" actId="1076"/>
          <ac:spMkLst>
            <pc:docMk/>
            <pc:sldMk cId="0" sldId="258"/>
            <ac:spMk id="9" creationId="{2181880C-2CA2-C8A3-E2BE-F0B974F29365}"/>
          </ac:spMkLst>
        </pc:spChg>
        <pc:picChg chg="mod">
          <ac:chgData name="Eric Keeler" userId="c4bbab4f-931f-4da9-ae30-45507a4eb27e" providerId="ADAL" clId="{664E8AA4-4873-4434-ABCE-CA1DAE950B4D}" dt="2024-06-09T22:23:00.517" v="1509" actId="1076"/>
          <ac:picMkLst>
            <pc:docMk/>
            <pc:sldMk cId="0" sldId="258"/>
            <ac:picMk id="5" creationId="{00000000-0000-0000-0000-000000000000}"/>
          </ac:picMkLst>
        </pc:picChg>
        <pc:picChg chg="mod">
          <ac:chgData name="Eric Keeler" userId="c4bbab4f-931f-4da9-ae30-45507a4eb27e" providerId="ADAL" clId="{664E8AA4-4873-4434-ABCE-CA1DAE950B4D}" dt="2024-06-09T22:24:09.833" v="1526" actId="1076"/>
          <ac:picMkLst>
            <pc:docMk/>
            <pc:sldMk cId="0" sldId="258"/>
            <ac:picMk id="7" creationId="{40D0DF41-79FE-64BE-8D1E-33F8B9D1F46B}"/>
          </ac:picMkLst>
        </pc:picChg>
      </pc:sldChg>
      <pc:sldChg chg="addSp delSp modSp mod ord">
        <pc:chgData name="Eric Keeler" userId="c4bbab4f-931f-4da9-ae30-45507a4eb27e" providerId="ADAL" clId="{664E8AA4-4873-4434-ABCE-CA1DAE950B4D}" dt="2024-06-11T15:17:37.255" v="1710" actId="20577"/>
        <pc:sldMkLst>
          <pc:docMk/>
          <pc:sldMk cId="0" sldId="260"/>
        </pc:sldMkLst>
        <pc:spChg chg="mod">
          <ac:chgData name="Eric Keeler" userId="c4bbab4f-931f-4da9-ae30-45507a4eb27e" providerId="ADAL" clId="{664E8AA4-4873-4434-ABCE-CA1DAE950B4D}" dt="2024-06-07T01:10:38.353" v="900" actId="255"/>
          <ac:spMkLst>
            <pc:docMk/>
            <pc:sldMk cId="0" sldId="260"/>
            <ac:spMk id="2" creationId="{00000000-0000-0000-0000-000000000000}"/>
          </ac:spMkLst>
        </pc:spChg>
        <pc:spChg chg="del mod">
          <ac:chgData name="Eric Keeler" userId="c4bbab4f-931f-4da9-ae30-45507a4eb27e" providerId="ADAL" clId="{664E8AA4-4873-4434-ABCE-CA1DAE950B4D}" dt="2024-06-06T23:54:42.452" v="548"/>
          <ac:spMkLst>
            <pc:docMk/>
            <pc:sldMk cId="0" sldId="260"/>
            <ac:spMk id="3" creationId="{00000000-0000-0000-0000-000000000000}"/>
          </ac:spMkLst>
        </pc:spChg>
        <pc:spChg chg="del">
          <ac:chgData name="Eric Keeler" userId="c4bbab4f-931f-4da9-ae30-45507a4eb27e" providerId="ADAL" clId="{664E8AA4-4873-4434-ABCE-CA1DAE950B4D}" dt="2024-06-06T23:17:21.565" v="24" actId="478"/>
          <ac:spMkLst>
            <pc:docMk/>
            <pc:sldMk cId="0" sldId="260"/>
            <ac:spMk id="4" creationId="{00000000-0000-0000-0000-000000000000}"/>
          </ac:spMkLst>
        </pc:spChg>
        <pc:spChg chg="del">
          <ac:chgData name="Eric Keeler" userId="c4bbab4f-931f-4da9-ae30-45507a4eb27e" providerId="ADAL" clId="{664E8AA4-4873-4434-ABCE-CA1DAE950B4D}" dt="2024-06-06T23:17:23.678" v="25" actId="478"/>
          <ac:spMkLst>
            <pc:docMk/>
            <pc:sldMk cId="0" sldId="260"/>
            <ac:spMk id="10" creationId="{00000000-0000-0000-0000-000000000000}"/>
          </ac:spMkLst>
        </pc:spChg>
        <pc:spChg chg="del">
          <ac:chgData name="Eric Keeler" userId="c4bbab4f-931f-4da9-ae30-45507a4eb27e" providerId="ADAL" clId="{664E8AA4-4873-4434-ABCE-CA1DAE950B4D}" dt="2024-06-06T23:17:31.389" v="28" actId="478"/>
          <ac:spMkLst>
            <pc:docMk/>
            <pc:sldMk cId="0" sldId="260"/>
            <ac:spMk id="13" creationId="{00000000-0000-0000-0000-000000000000}"/>
          </ac:spMkLst>
        </pc:spChg>
        <pc:spChg chg="del mod">
          <ac:chgData name="Eric Keeler" userId="c4bbab4f-931f-4da9-ae30-45507a4eb27e" providerId="ADAL" clId="{664E8AA4-4873-4434-ABCE-CA1DAE950B4D}" dt="2024-06-06T23:47:19.863" v="510" actId="478"/>
          <ac:spMkLst>
            <pc:docMk/>
            <pc:sldMk cId="0" sldId="260"/>
            <ac:spMk id="16" creationId="{00000000-0000-0000-0000-000000000000}"/>
          </ac:spMkLst>
        </pc:spChg>
        <pc:spChg chg="del mod">
          <ac:chgData name="Eric Keeler" userId="c4bbab4f-931f-4da9-ae30-45507a4eb27e" providerId="ADAL" clId="{664E8AA4-4873-4434-ABCE-CA1DAE950B4D}" dt="2024-06-06T23:22:15.911" v="126" actId="478"/>
          <ac:spMkLst>
            <pc:docMk/>
            <pc:sldMk cId="0" sldId="260"/>
            <ac:spMk id="20" creationId="{A0F00101-E704-6C68-C04D-5C6DB0262809}"/>
          </ac:spMkLst>
        </pc:spChg>
        <pc:spChg chg="add del mod">
          <ac:chgData name="Eric Keeler" userId="c4bbab4f-931f-4da9-ae30-45507a4eb27e" providerId="ADAL" clId="{664E8AA4-4873-4434-ABCE-CA1DAE950B4D}" dt="2024-06-06T23:22:20.974" v="127" actId="478"/>
          <ac:spMkLst>
            <pc:docMk/>
            <pc:sldMk cId="0" sldId="260"/>
            <ac:spMk id="22" creationId="{8CEA8720-763B-E490-159C-8F3BD07A247C}"/>
          </ac:spMkLst>
        </pc:spChg>
        <pc:spChg chg="add mod">
          <ac:chgData name="Eric Keeler" userId="c4bbab4f-931f-4da9-ae30-45507a4eb27e" providerId="ADAL" clId="{664E8AA4-4873-4434-ABCE-CA1DAE950B4D}" dt="2024-06-11T15:17:37.255" v="1710" actId="20577"/>
          <ac:spMkLst>
            <pc:docMk/>
            <pc:sldMk cId="0" sldId="260"/>
            <ac:spMk id="23" creationId="{D6CE2BA9-9708-7A08-8CE1-0345019D593C}"/>
          </ac:spMkLst>
        </pc:spChg>
        <pc:spChg chg="add mod">
          <ac:chgData name="Eric Keeler" userId="c4bbab4f-931f-4da9-ae30-45507a4eb27e" providerId="ADAL" clId="{664E8AA4-4873-4434-ABCE-CA1DAE950B4D}" dt="2024-06-07T00:53:43.366" v="862" actId="1076"/>
          <ac:spMkLst>
            <pc:docMk/>
            <pc:sldMk cId="0" sldId="260"/>
            <ac:spMk id="24" creationId="{5926D510-6B1D-1EEC-90A5-1665484947A5}"/>
          </ac:spMkLst>
        </pc:spChg>
        <pc:picChg chg="add mod ord">
          <ac:chgData name="Eric Keeler" userId="c4bbab4f-931f-4da9-ae30-45507a4eb27e" providerId="ADAL" clId="{664E8AA4-4873-4434-ABCE-CA1DAE950B4D}" dt="2024-06-06T23:53:16.940" v="545" actId="1076"/>
          <ac:picMkLst>
            <pc:docMk/>
            <pc:sldMk cId="0" sldId="260"/>
            <ac:picMk id="25" creationId="{4F80BCA6-285D-42B6-9402-D44DF015045A}"/>
          </ac:picMkLst>
        </pc:picChg>
        <pc:picChg chg="mod">
          <ac:chgData name="Eric Keeler" userId="c4bbab4f-931f-4da9-ae30-45507a4eb27e" providerId="ADAL" clId="{664E8AA4-4873-4434-ABCE-CA1DAE950B4D}" dt="2024-06-07T00:27:43.140" v="695" actId="1076"/>
          <ac:picMkLst>
            <pc:docMk/>
            <pc:sldMk cId="0" sldId="260"/>
            <ac:picMk id="5122" creationId="{1879238A-BE07-0ECD-C8B1-697F289081C2}"/>
          </ac:picMkLst>
        </pc:picChg>
        <pc:picChg chg="mod">
          <ac:chgData name="Eric Keeler" userId="c4bbab4f-931f-4da9-ae30-45507a4eb27e" providerId="ADAL" clId="{664E8AA4-4873-4434-ABCE-CA1DAE950B4D}" dt="2024-06-07T00:27:44.417" v="696" actId="1076"/>
          <ac:picMkLst>
            <pc:docMk/>
            <pc:sldMk cId="0" sldId="260"/>
            <ac:picMk id="5124" creationId="{D9642D56-85A2-92BF-00AE-AF6FF6DC3E87}"/>
          </ac:picMkLst>
        </pc:picChg>
      </pc:sldChg>
      <pc:sldChg chg="addSp delSp modSp mod ord">
        <pc:chgData name="Eric Keeler" userId="c4bbab4f-931f-4da9-ae30-45507a4eb27e" providerId="ADAL" clId="{664E8AA4-4873-4434-ABCE-CA1DAE950B4D}" dt="2024-06-11T14:47:37.437" v="1694" actId="20577"/>
        <pc:sldMkLst>
          <pc:docMk/>
          <pc:sldMk cId="0" sldId="261"/>
        </pc:sldMkLst>
        <pc:spChg chg="mod">
          <ac:chgData name="Eric Keeler" userId="c4bbab4f-931f-4da9-ae30-45507a4eb27e" providerId="ADAL" clId="{664E8AA4-4873-4434-ABCE-CA1DAE950B4D}" dt="2024-06-07T01:10:16.456" v="899" actId="1076"/>
          <ac:spMkLst>
            <pc:docMk/>
            <pc:sldMk cId="0" sldId="261"/>
            <ac:spMk id="2" creationId="{00000000-0000-0000-0000-000000000000}"/>
          </ac:spMkLst>
        </pc:spChg>
        <pc:spChg chg="del mod">
          <ac:chgData name="Eric Keeler" userId="c4bbab4f-931f-4da9-ae30-45507a4eb27e" providerId="ADAL" clId="{664E8AA4-4873-4434-ABCE-CA1DAE950B4D}" dt="2024-06-06T23:58:25.334" v="552" actId="478"/>
          <ac:spMkLst>
            <pc:docMk/>
            <pc:sldMk cId="0" sldId="261"/>
            <ac:spMk id="3" creationId="{00000000-0000-0000-0000-000000000000}"/>
          </ac:spMkLst>
        </pc:spChg>
        <pc:spChg chg="del">
          <ac:chgData name="Eric Keeler" userId="c4bbab4f-931f-4da9-ae30-45507a4eb27e" providerId="ADAL" clId="{664E8AA4-4873-4434-ABCE-CA1DAE950B4D}" dt="2024-06-06T23:15:01.905" v="2" actId="478"/>
          <ac:spMkLst>
            <pc:docMk/>
            <pc:sldMk cId="0" sldId="261"/>
            <ac:spMk id="4" creationId="{00000000-0000-0000-0000-000000000000}"/>
          </ac:spMkLst>
        </pc:spChg>
        <pc:spChg chg="del">
          <ac:chgData name="Eric Keeler" userId="c4bbab4f-931f-4da9-ae30-45507a4eb27e" providerId="ADAL" clId="{664E8AA4-4873-4434-ABCE-CA1DAE950B4D}" dt="2024-06-06T23:15:17.716" v="12" actId="478"/>
          <ac:spMkLst>
            <pc:docMk/>
            <pc:sldMk cId="0" sldId="261"/>
            <ac:spMk id="5" creationId="{00000000-0000-0000-0000-000000000000}"/>
          </ac:spMkLst>
        </pc:spChg>
        <pc:spChg chg="del mod">
          <ac:chgData name="Eric Keeler" userId="c4bbab4f-931f-4da9-ae30-45507a4eb27e" providerId="ADAL" clId="{664E8AA4-4873-4434-ABCE-CA1DAE950B4D}" dt="2024-06-06T23:15:04.879" v="4" actId="478"/>
          <ac:spMkLst>
            <pc:docMk/>
            <pc:sldMk cId="0" sldId="261"/>
            <ac:spMk id="6" creationId="{00000000-0000-0000-0000-000000000000}"/>
          </ac:spMkLst>
        </pc:spChg>
        <pc:spChg chg="del mod">
          <ac:chgData name="Eric Keeler" userId="c4bbab4f-931f-4da9-ae30-45507a4eb27e" providerId="ADAL" clId="{664E8AA4-4873-4434-ABCE-CA1DAE950B4D}" dt="2024-06-06T23:15:07.136" v="6" actId="478"/>
          <ac:spMkLst>
            <pc:docMk/>
            <pc:sldMk cId="0" sldId="261"/>
            <ac:spMk id="7" creationId="{00000000-0000-0000-0000-000000000000}"/>
          </ac:spMkLst>
        </pc:spChg>
        <pc:spChg chg="del">
          <ac:chgData name="Eric Keeler" userId="c4bbab4f-931f-4da9-ae30-45507a4eb27e" providerId="ADAL" clId="{664E8AA4-4873-4434-ABCE-CA1DAE950B4D}" dt="2024-06-06T23:15:09.006" v="7" actId="478"/>
          <ac:spMkLst>
            <pc:docMk/>
            <pc:sldMk cId="0" sldId="261"/>
            <ac:spMk id="8" creationId="{00000000-0000-0000-0000-000000000000}"/>
          </ac:spMkLst>
        </pc:spChg>
        <pc:spChg chg="del">
          <ac:chgData name="Eric Keeler" userId="c4bbab4f-931f-4da9-ae30-45507a4eb27e" providerId="ADAL" clId="{664E8AA4-4873-4434-ABCE-CA1DAE950B4D}" dt="2024-06-06T23:15:15.840" v="11" actId="478"/>
          <ac:spMkLst>
            <pc:docMk/>
            <pc:sldMk cId="0" sldId="261"/>
            <ac:spMk id="9" creationId="{00000000-0000-0000-0000-000000000000}"/>
          </ac:spMkLst>
        </pc:spChg>
        <pc:spChg chg="del mod">
          <ac:chgData name="Eric Keeler" userId="c4bbab4f-931f-4da9-ae30-45507a4eb27e" providerId="ADAL" clId="{664E8AA4-4873-4434-ABCE-CA1DAE950B4D}" dt="2024-06-06T23:15:10.977" v="9" actId="478"/>
          <ac:spMkLst>
            <pc:docMk/>
            <pc:sldMk cId="0" sldId="261"/>
            <ac:spMk id="10" creationId="{00000000-0000-0000-0000-000000000000}"/>
          </ac:spMkLst>
        </pc:spChg>
        <pc:spChg chg="del">
          <ac:chgData name="Eric Keeler" userId="c4bbab4f-931f-4da9-ae30-45507a4eb27e" providerId="ADAL" clId="{664E8AA4-4873-4434-ABCE-CA1DAE950B4D}" dt="2024-06-06T23:15:12.672" v="10" actId="478"/>
          <ac:spMkLst>
            <pc:docMk/>
            <pc:sldMk cId="0" sldId="261"/>
            <ac:spMk id="11" creationId="{00000000-0000-0000-0000-000000000000}"/>
          </ac:spMkLst>
        </pc:spChg>
        <pc:spChg chg="del mod">
          <ac:chgData name="Eric Keeler" userId="c4bbab4f-931f-4da9-ae30-45507a4eb27e" providerId="ADAL" clId="{664E8AA4-4873-4434-ABCE-CA1DAE950B4D}" dt="2024-06-06T23:15:31.070" v="16" actId="478"/>
          <ac:spMkLst>
            <pc:docMk/>
            <pc:sldMk cId="0" sldId="261"/>
            <ac:spMk id="12" creationId="{00000000-0000-0000-0000-000000000000}"/>
          </ac:spMkLst>
        </pc:spChg>
        <pc:spChg chg="add del mod">
          <ac:chgData name="Eric Keeler" userId="c4bbab4f-931f-4da9-ae30-45507a4eb27e" providerId="ADAL" clId="{664E8AA4-4873-4434-ABCE-CA1DAE950B4D}" dt="2024-06-06T23:17:03.073" v="21" actId="478"/>
          <ac:spMkLst>
            <pc:docMk/>
            <pc:sldMk cId="0" sldId="261"/>
            <ac:spMk id="21" creationId="{83903AC0-ED11-C22F-AA4D-92D01FD02190}"/>
          </ac:spMkLst>
        </pc:spChg>
        <pc:spChg chg="add mod">
          <ac:chgData name="Eric Keeler" userId="c4bbab4f-931f-4da9-ae30-45507a4eb27e" providerId="ADAL" clId="{664E8AA4-4873-4434-ABCE-CA1DAE950B4D}" dt="2024-06-11T14:47:37.437" v="1694" actId="20577"/>
          <ac:spMkLst>
            <pc:docMk/>
            <pc:sldMk cId="0" sldId="261"/>
            <ac:spMk id="22" creationId="{70E2B365-67F3-BBE4-EA03-3F4D466A10E8}"/>
          </ac:spMkLst>
        </pc:spChg>
        <pc:spChg chg="add mod">
          <ac:chgData name="Eric Keeler" userId="c4bbab4f-931f-4da9-ae30-45507a4eb27e" providerId="ADAL" clId="{664E8AA4-4873-4434-ABCE-CA1DAE950B4D}" dt="2024-06-06T23:56:59.183" v="550" actId="1076"/>
          <ac:spMkLst>
            <pc:docMk/>
            <pc:sldMk cId="0" sldId="261"/>
            <ac:spMk id="23" creationId="{2E06AAFA-DCC6-5778-CCB3-6D91F91226E8}"/>
          </ac:spMkLst>
        </pc:spChg>
        <pc:picChg chg="mod">
          <ac:chgData name="Eric Keeler" userId="c4bbab4f-931f-4da9-ae30-45507a4eb27e" providerId="ADAL" clId="{664E8AA4-4873-4434-ABCE-CA1DAE950B4D}" dt="2024-06-06T23:48:44.096" v="530" actId="1076"/>
          <ac:picMkLst>
            <pc:docMk/>
            <pc:sldMk cId="0" sldId="261"/>
            <ac:picMk id="18" creationId="{98290705-FFBF-F6F4-3C0D-D780CE8343E6}"/>
          </ac:picMkLst>
        </pc:picChg>
        <pc:picChg chg="mod">
          <ac:chgData name="Eric Keeler" userId="c4bbab4f-931f-4da9-ae30-45507a4eb27e" providerId="ADAL" clId="{664E8AA4-4873-4434-ABCE-CA1DAE950B4D}" dt="2024-06-06T23:48:39.587" v="528" actId="1076"/>
          <ac:picMkLst>
            <pc:docMk/>
            <pc:sldMk cId="0" sldId="261"/>
            <ac:picMk id="19" creationId="{8686D100-8C99-9526-A807-015442CFAA5C}"/>
          </ac:picMkLst>
        </pc:picChg>
        <pc:picChg chg="add del mod">
          <ac:chgData name="Eric Keeler" userId="c4bbab4f-931f-4da9-ae30-45507a4eb27e" providerId="ADAL" clId="{664E8AA4-4873-4434-ABCE-CA1DAE950B4D}" dt="2024-06-06T23:15:48.366" v="17" actId="478"/>
          <ac:picMkLst>
            <pc:docMk/>
            <pc:sldMk cId="0" sldId="261"/>
            <ac:picMk id="20" creationId="{4CD6FB5D-32B4-F904-A64E-284114CFB7AE}"/>
          </ac:picMkLst>
        </pc:picChg>
        <pc:picChg chg="add mod ord">
          <ac:chgData name="Eric Keeler" userId="c4bbab4f-931f-4da9-ae30-45507a4eb27e" providerId="ADAL" clId="{664E8AA4-4873-4434-ABCE-CA1DAE950B4D}" dt="2024-06-06T23:58:41.328" v="554" actId="1076"/>
          <ac:picMkLst>
            <pc:docMk/>
            <pc:sldMk cId="0" sldId="261"/>
            <ac:picMk id="24" creationId="{3C2184D6-2F5D-D02A-70BA-75EC7C004D0A}"/>
          </ac:picMkLst>
        </pc:picChg>
        <pc:picChg chg="mod">
          <ac:chgData name="Eric Keeler" userId="c4bbab4f-931f-4da9-ae30-45507a4eb27e" providerId="ADAL" clId="{664E8AA4-4873-4434-ABCE-CA1DAE950B4D}" dt="2024-06-06T23:48:41.971" v="529" actId="1076"/>
          <ac:picMkLst>
            <pc:docMk/>
            <pc:sldMk cId="0" sldId="261"/>
            <ac:picMk id="3076" creationId="{0B5D7EB3-5C99-8050-BB3C-24F7CA5BA4ED}"/>
          </ac:picMkLst>
        </pc:picChg>
      </pc:sldChg>
      <pc:sldChg chg="modSp del mod">
        <pc:chgData name="Eric Keeler" userId="c4bbab4f-931f-4da9-ae30-45507a4eb27e" providerId="ADAL" clId="{664E8AA4-4873-4434-ABCE-CA1DAE950B4D}" dt="2024-06-09T21:58:05.805" v="915" actId="47"/>
        <pc:sldMkLst>
          <pc:docMk/>
          <pc:sldMk cId="1383771877" sldId="466"/>
        </pc:sldMkLst>
        <pc:spChg chg="mod">
          <ac:chgData name="Eric Keeler" userId="c4bbab4f-931f-4da9-ae30-45507a4eb27e" providerId="ADAL" clId="{664E8AA4-4873-4434-ABCE-CA1DAE950B4D}" dt="2024-06-07T00:54:20.116" v="868" actId="113"/>
          <ac:spMkLst>
            <pc:docMk/>
            <pc:sldMk cId="1383771877" sldId="466"/>
            <ac:spMk id="3" creationId="{00000000-0000-0000-0000-000000000000}"/>
          </ac:spMkLst>
        </pc:spChg>
      </pc:sldChg>
      <pc:sldChg chg="modSp add mod ord">
        <pc:chgData name="Eric Keeler" userId="c4bbab4f-931f-4da9-ae30-45507a4eb27e" providerId="ADAL" clId="{664E8AA4-4873-4434-ABCE-CA1DAE950B4D}" dt="2024-06-11T14:50:27.379" v="1703"/>
        <pc:sldMkLst>
          <pc:docMk/>
          <pc:sldMk cId="1913990741" sldId="481"/>
        </pc:sldMkLst>
        <pc:spChg chg="mod">
          <ac:chgData name="Eric Keeler" userId="c4bbab4f-931f-4da9-ae30-45507a4eb27e" providerId="ADAL" clId="{664E8AA4-4873-4434-ABCE-CA1DAE950B4D}" dt="2024-06-11T14:19:47.683" v="1613" actId="207"/>
          <ac:spMkLst>
            <pc:docMk/>
            <pc:sldMk cId="1913990741" sldId="481"/>
            <ac:spMk id="14" creationId="{ADBF0F82-2C20-0138-F724-484333B33090}"/>
          </ac:spMkLst>
        </pc:spChg>
      </pc:sldChg>
      <pc:sldChg chg="modSp add del mod ord">
        <pc:chgData name="Eric Keeler" userId="c4bbab4f-931f-4da9-ae30-45507a4eb27e" providerId="ADAL" clId="{664E8AA4-4873-4434-ABCE-CA1DAE950B4D}" dt="2024-06-11T14:18:27.332" v="1611" actId="47"/>
        <pc:sldMkLst>
          <pc:docMk/>
          <pc:sldMk cId="583165911" sldId="483"/>
        </pc:sldMkLst>
        <pc:spChg chg="mod">
          <ac:chgData name="Eric Keeler" userId="c4bbab4f-931f-4da9-ae30-45507a4eb27e" providerId="ADAL" clId="{664E8AA4-4873-4434-ABCE-CA1DAE950B4D}" dt="2024-06-11T14:18:07.459" v="1610" actId="1076"/>
          <ac:spMkLst>
            <pc:docMk/>
            <pc:sldMk cId="583165911" sldId="483"/>
            <ac:spMk id="78" creationId="{B8C2B498-90AC-6E22-B8C6-CFDA3DD21E0D}"/>
          </ac:spMkLst>
        </pc:spChg>
        <pc:graphicFrameChg chg="mod">
          <ac:chgData name="Eric Keeler" userId="c4bbab4f-931f-4da9-ae30-45507a4eb27e" providerId="ADAL" clId="{664E8AA4-4873-4434-ABCE-CA1DAE950B4D}" dt="2024-06-11T14:18:01.413" v="1609" actId="1076"/>
          <ac:graphicFrameMkLst>
            <pc:docMk/>
            <pc:sldMk cId="583165911" sldId="483"/>
            <ac:graphicFrameMk id="5" creationId="{5608B7EB-310E-4663-9ABC-EE7E34C478C4}"/>
          </ac:graphicFrameMkLst>
        </pc:graphicFrameChg>
      </pc:sldChg>
      <pc:sldChg chg="modSp add">
        <pc:chgData name="Eric Keeler" userId="c4bbab4f-931f-4da9-ae30-45507a4eb27e" providerId="ADAL" clId="{664E8AA4-4873-4434-ABCE-CA1DAE950B4D}" dt="2024-06-09T22:02:42.811" v="1036"/>
        <pc:sldMkLst>
          <pc:docMk/>
          <pc:sldMk cId="2427679410" sldId="538"/>
        </pc:sldMkLst>
        <pc:spChg chg="mod">
          <ac:chgData name="Eric Keeler" userId="c4bbab4f-931f-4da9-ae30-45507a4eb27e" providerId="ADAL" clId="{664E8AA4-4873-4434-ABCE-CA1DAE950B4D}" dt="2024-06-09T22:02:42.811" v="1036"/>
          <ac:spMkLst>
            <pc:docMk/>
            <pc:sldMk cId="2427679410" sldId="538"/>
            <ac:spMk id="2" creationId="{FFB0BA76-BCA8-FD8D-6947-810E6693DDBA}"/>
          </ac:spMkLst>
        </pc:spChg>
      </pc:sldChg>
      <pc:sldChg chg="del">
        <pc:chgData name="Eric Keeler" userId="c4bbab4f-931f-4da9-ae30-45507a4eb27e" providerId="ADAL" clId="{664E8AA4-4873-4434-ABCE-CA1DAE950B4D}" dt="2024-06-09T21:57:19.152" v="911" actId="47"/>
        <pc:sldMkLst>
          <pc:docMk/>
          <pc:sldMk cId="2599816428" sldId="539"/>
        </pc:sldMkLst>
      </pc:sldChg>
      <pc:sldChg chg="modSp add">
        <pc:chgData name="Eric Keeler" userId="c4bbab4f-931f-4da9-ae30-45507a4eb27e" providerId="ADAL" clId="{664E8AA4-4873-4434-ABCE-CA1DAE950B4D}" dt="2024-06-09T21:56:18.993" v="909"/>
        <pc:sldMkLst>
          <pc:docMk/>
          <pc:sldMk cId="3578133868" sldId="547"/>
        </pc:sldMkLst>
        <pc:spChg chg="mod">
          <ac:chgData name="Eric Keeler" userId="c4bbab4f-931f-4da9-ae30-45507a4eb27e" providerId="ADAL" clId="{664E8AA4-4873-4434-ABCE-CA1DAE950B4D}" dt="2024-06-09T21:56:18.993" v="909"/>
          <ac:spMkLst>
            <pc:docMk/>
            <pc:sldMk cId="3578133868" sldId="547"/>
            <ac:spMk id="3" creationId="{76F13A3A-D3A2-4FA6-AF89-23EA373E464F}"/>
          </ac:spMkLst>
        </pc:spChg>
      </pc:sldChg>
      <pc:sldChg chg="modSp add ord">
        <pc:chgData name="Eric Keeler" userId="c4bbab4f-931f-4da9-ae30-45507a4eb27e" providerId="ADAL" clId="{664E8AA4-4873-4434-ABCE-CA1DAE950B4D}" dt="2024-06-11T14:50:25.250" v="1701"/>
        <pc:sldMkLst>
          <pc:docMk/>
          <pc:sldMk cId="3729287832" sldId="551"/>
        </pc:sldMkLst>
        <pc:spChg chg="mod">
          <ac:chgData name="Eric Keeler" userId="c4bbab4f-931f-4da9-ae30-45507a4eb27e" providerId="ADAL" clId="{664E8AA4-4873-4434-ABCE-CA1DAE950B4D}" dt="2024-06-09T22:01:32.143" v="1028"/>
          <ac:spMkLst>
            <pc:docMk/>
            <pc:sldMk cId="3729287832" sldId="551"/>
            <ac:spMk id="3" creationId="{76F13A3A-D3A2-4FA6-AF89-23EA373E464F}"/>
          </ac:spMkLst>
        </pc:spChg>
      </pc:sldChg>
      <pc:sldChg chg="modSp add del">
        <pc:chgData name="Eric Keeler" userId="c4bbab4f-931f-4da9-ae30-45507a4eb27e" providerId="ADAL" clId="{664E8AA4-4873-4434-ABCE-CA1DAE950B4D}" dt="2024-06-11T15:14:51.617" v="1708" actId="47"/>
        <pc:sldMkLst>
          <pc:docMk/>
          <pc:sldMk cId="1646261357" sldId="558"/>
        </pc:sldMkLst>
        <pc:spChg chg="mod">
          <ac:chgData name="Eric Keeler" userId="c4bbab4f-931f-4da9-ae30-45507a4eb27e" providerId="ADAL" clId="{664E8AA4-4873-4434-ABCE-CA1DAE950B4D}" dt="2024-06-09T22:05:44.670" v="1054"/>
          <ac:spMkLst>
            <pc:docMk/>
            <pc:sldMk cId="1646261357" sldId="558"/>
            <ac:spMk id="2" creationId="{47BE4A17-C5B8-EB87-7676-7B554C7D04E4}"/>
          </ac:spMkLst>
        </pc:spChg>
      </pc:sldChg>
      <pc:sldChg chg="addSp delSp modSp mod">
        <pc:chgData name="Eric Keeler" userId="c4bbab4f-931f-4da9-ae30-45507a4eb27e" providerId="ADAL" clId="{664E8AA4-4873-4434-ABCE-CA1DAE950B4D}" dt="2024-06-11T15:21:59.138" v="1712" actId="1076"/>
        <pc:sldMkLst>
          <pc:docMk/>
          <pc:sldMk cId="806423332" sldId="674"/>
        </pc:sldMkLst>
        <pc:spChg chg="del mod">
          <ac:chgData name="Eric Keeler" userId="c4bbab4f-931f-4da9-ae30-45507a4eb27e" providerId="ADAL" clId="{664E8AA4-4873-4434-ABCE-CA1DAE950B4D}" dt="2024-06-09T22:09:26.320" v="1209" actId="478"/>
          <ac:spMkLst>
            <pc:docMk/>
            <pc:sldMk cId="806423332" sldId="674"/>
            <ac:spMk id="3" creationId="{72F491A9-6B88-A6E6-6F52-BE0A0189C2C9}"/>
          </ac:spMkLst>
        </pc:spChg>
        <pc:spChg chg="mod">
          <ac:chgData name="Eric Keeler" userId="c4bbab4f-931f-4da9-ae30-45507a4eb27e" providerId="ADAL" clId="{664E8AA4-4873-4434-ABCE-CA1DAE950B4D}" dt="2024-06-11T14:22:02.954" v="1614" actId="20577"/>
          <ac:spMkLst>
            <pc:docMk/>
            <pc:sldMk cId="806423332" sldId="674"/>
            <ac:spMk id="5" creationId="{00000000-0000-0000-0000-000000000000}"/>
          </ac:spMkLst>
        </pc:spChg>
        <pc:picChg chg="add mod">
          <ac:chgData name="Eric Keeler" userId="c4bbab4f-931f-4da9-ae30-45507a4eb27e" providerId="ADAL" clId="{664E8AA4-4873-4434-ABCE-CA1DAE950B4D}" dt="2024-06-11T15:21:59.138" v="1712" actId="1076"/>
          <ac:picMkLst>
            <pc:docMk/>
            <pc:sldMk cId="806423332" sldId="674"/>
            <ac:picMk id="3" creationId="{2B78C56F-F7AE-23AB-B49F-AAE7AEB65196}"/>
          </ac:picMkLst>
        </pc:picChg>
        <pc:picChg chg="add mod">
          <ac:chgData name="Eric Keeler" userId="c4bbab4f-931f-4da9-ae30-45507a4eb27e" providerId="ADAL" clId="{664E8AA4-4873-4434-ABCE-CA1DAE950B4D}" dt="2024-06-07T00:55:14.561" v="878" actId="1076"/>
          <ac:picMkLst>
            <pc:docMk/>
            <pc:sldMk cId="806423332" sldId="674"/>
            <ac:picMk id="4" creationId="{3271914D-8ED1-4ED2-5F98-E32703D955B5}"/>
          </ac:picMkLst>
        </pc:picChg>
      </pc:sldChg>
      <pc:sldChg chg="addSp modSp mod">
        <pc:chgData name="Eric Keeler" userId="c4bbab4f-931f-4da9-ae30-45507a4eb27e" providerId="ADAL" clId="{664E8AA4-4873-4434-ABCE-CA1DAE950B4D}" dt="2024-06-07T01:13:31.522" v="908" actId="12"/>
        <pc:sldMkLst>
          <pc:docMk/>
          <pc:sldMk cId="2820534741" sldId="675"/>
        </pc:sldMkLst>
        <pc:spChg chg="mod">
          <ac:chgData name="Eric Keeler" userId="c4bbab4f-931f-4da9-ae30-45507a4eb27e" providerId="ADAL" clId="{664E8AA4-4873-4434-ABCE-CA1DAE950B4D}" dt="2024-06-07T01:12:37.171" v="905" actId="12"/>
          <ac:spMkLst>
            <pc:docMk/>
            <pc:sldMk cId="2820534741" sldId="675"/>
            <ac:spMk id="2" creationId="{00000000-0000-0000-0000-000000000000}"/>
          </ac:spMkLst>
        </pc:spChg>
        <pc:spChg chg="mod">
          <ac:chgData name="Eric Keeler" userId="c4bbab4f-931f-4da9-ae30-45507a4eb27e" providerId="ADAL" clId="{664E8AA4-4873-4434-ABCE-CA1DAE950B4D}" dt="2024-06-07T00:52:50.213" v="859" actId="113"/>
          <ac:spMkLst>
            <pc:docMk/>
            <pc:sldMk cId="2820534741" sldId="675"/>
            <ac:spMk id="3" creationId="{00000000-0000-0000-0000-000000000000}"/>
          </ac:spMkLst>
        </pc:spChg>
        <pc:spChg chg="mod">
          <ac:chgData name="Eric Keeler" userId="c4bbab4f-931f-4da9-ae30-45507a4eb27e" providerId="ADAL" clId="{664E8AA4-4873-4434-ABCE-CA1DAE950B4D}" dt="2024-06-07T00:55:07.713" v="876" actId="1076"/>
          <ac:spMkLst>
            <pc:docMk/>
            <pc:sldMk cId="2820534741" sldId="675"/>
            <ac:spMk id="5" creationId="{2CF1B964-C775-D841-CB94-3050151CB194}"/>
          </ac:spMkLst>
        </pc:spChg>
        <pc:spChg chg="add mod">
          <ac:chgData name="Eric Keeler" userId="c4bbab4f-931f-4da9-ae30-45507a4eb27e" providerId="ADAL" clId="{664E8AA4-4873-4434-ABCE-CA1DAE950B4D}" dt="2024-06-07T00:54:10.145" v="867" actId="1076"/>
          <ac:spMkLst>
            <pc:docMk/>
            <pc:sldMk cId="2820534741" sldId="675"/>
            <ac:spMk id="6" creationId="{4DE90C53-95DE-88E6-175F-4DBC2D932EFB}"/>
          </ac:spMkLst>
        </pc:spChg>
        <pc:spChg chg="mod">
          <ac:chgData name="Eric Keeler" userId="c4bbab4f-931f-4da9-ae30-45507a4eb27e" providerId="ADAL" clId="{664E8AA4-4873-4434-ABCE-CA1DAE950B4D}" dt="2024-06-07T01:12:50.176" v="906" actId="12"/>
          <ac:spMkLst>
            <pc:docMk/>
            <pc:sldMk cId="2820534741" sldId="675"/>
            <ac:spMk id="7" creationId="{B3DCD9A8-C587-C4C4-588A-61D168F00E77}"/>
          </ac:spMkLst>
        </pc:spChg>
        <pc:spChg chg="mod">
          <ac:chgData name="Eric Keeler" userId="c4bbab4f-931f-4da9-ae30-45507a4eb27e" providerId="ADAL" clId="{664E8AA4-4873-4434-ABCE-CA1DAE950B4D}" dt="2024-06-07T01:13:31.522" v="908" actId="12"/>
          <ac:spMkLst>
            <pc:docMk/>
            <pc:sldMk cId="2820534741" sldId="675"/>
            <ac:spMk id="8" creationId="{A61ACB2E-14FD-E781-ED71-65C64E2C0195}"/>
          </ac:spMkLst>
        </pc:spChg>
        <pc:picChg chg="add mod">
          <ac:chgData name="Eric Keeler" userId="c4bbab4f-931f-4da9-ae30-45507a4eb27e" providerId="ADAL" clId="{664E8AA4-4873-4434-ABCE-CA1DAE950B4D}" dt="2024-06-07T00:55:04.748" v="875" actId="1076"/>
          <ac:picMkLst>
            <pc:docMk/>
            <pc:sldMk cId="2820534741" sldId="675"/>
            <ac:picMk id="9" creationId="{46AEC65C-F7FB-CD33-CDE2-ABE8635AC4BC}"/>
          </ac:picMkLst>
        </pc:picChg>
      </pc:sldChg>
      <pc:sldChg chg="modSp mod">
        <pc:chgData name="Eric Keeler" userId="c4bbab4f-931f-4da9-ae30-45507a4eb27e" providerId="ADAL" clId="{664E8AA4-4873-4434-ABCE-CA1DAE950B4D}" dt="2024-06-11T14:54:09.171" v="1704" actId="1076"/>
        <pc:sldMkLst>
          <pc:docMk/>
          <pc:sldMk cId="0" sldId="683"/>
        </pc:sldMkLst>
        <pc:spChg chg="mod">
          <ac:chgData name="Eric Keeler" userId="c4bbab4f-931f-4da9-ae30-45507a4eb27e" providerId="ADAL" clId="{664E8AA4-4873-4434-ABCE-CA1DAE950B4D}" dt="2024-06-07T00:53:16.517" v="860" actId="1076"/>
          <ac:spMkLst>
            <pc:docMk/>
            <pc:sldMk cId="0" sldId="683"/>
            <ac:spMk id="2" creationId="{00000000-0000-0000-0000-000000000000}"/>
          </ac:spMkLst>
        </pc:spChg>
        <pc:spChg chg="mod">
          <ac:chgData name="Eric Keeler" userId="c4bbab4f-931f-4da9-ae30-45507a4eb27e" providerId="ADAL" clId="{664E8AA4-4873-4434-ABCE-CA1DAE950B4D}" dt="2024-06-11T14:26:37.930" v="1637" actId="20577"/>
          <ac:spMkLst>
            <pc:docMk/>
            <pc:sldMk cId="0" sldId="683"/>
            <ac:spMk id="8" creationId="{00000000-0000-0000-0000-000000000000}"/>
          </ac:spMkLst>
        </pc:spChg>
        <pc:picChg chg="mod">
          <ac:chgData name="Eric Keeler" userId="c4bbab4f-931f-4da9-ae30-45507a4eb27e" providerId="ADAL" clId="{664E8AA4-4873-4434-ABCE-CA1DAE950B4D}" dt="2024-06-11T14:54:09.171" v="1704" actId="1076"/>
          <ac:picMkLst>
            <pc:docMk/>
            <pc:sldMk cId="0" sldId="683"/>
            <ac:picMk id="4" creationId="{00000000-0000-0000-0000-000000000000}"/>
          </ac:picMkLst>
        </pc:picChg>
      </pc:sldChg>
      <pc:sldChg chg="addSp delSp modSp del mod">
        <pc:chgData name="Eric Keeler" userId="c4bbab4f-931f-4da9-ae30-45507a4eb27e" providerId="ADAL" clId="{664E8AA4-4873-4434-ABCE-CA1DAE950B4D}" dt="2024-06-11T14:49:34.968" v="1699" actId="2696"/>
        <pc:sldMkLst>
          <pc:docMk/>
          <pc:sldMk cId="1717752841" sldId="684"/>
        </pc:sldMkLst>
        <pc:spChg chg="mod">
          <ac:chgData name="Eric Keeler" userId="c4bbab4f-931f-4da9-ae30-45507a4eb27e" providerId="ADAL" clId="{664E8AA4-4873-4434-ABCE-CA1DAE950B4D}" dt="2024-06-07T00:53:34.075" v="861" actId="1076"/>
          <ac:spMkLst>
            <pc:docMk/>
            <pc:sldMk cId="1717752841" sldId="684"/>
            <ac:spMk id="2" creationId="{37DE5C44-BCAA-F537-41EF-1D6D8DAD0B42}"/>
          </ac:spMkLst>
        </pc:spChg>
        <pc:spChg chg="add mod">
          <ac:chgData name="Eric Keeler" userId="c4bbab4f-931f-4da9-ae30-45507a4eb27e" providerId="ADAL" clId="{664E8AA4-4873-4434-ABCE-CA1DAE950B4D}" dt="2024-06-07T00:43:31.568" v="820" actId="20577"/>
          <ac:spMkLst>
            <pc:docMk/>
            <pc:sldMk cId="1717752841" sldId="684"/>
            <ac:spMk id="5" creationId="{694D3892-ABFA-CB01-4891-CA1973B71E4A}"/>
          </ac:spMkLst>
        </pc:spChg>
        <pc:spChg chg="add mod">
          <ac:chgData name="Eric Keeler" userId="c4bbab4f-931f-4da9-ae30-45507a4eb27e" providerId="ADAL" clId="{664E8AA4-4873-4434-ABCE-CA1DAE950B4D}" dt="2024-06-06T23:47:33.802" v="514" actId="1076"/>
          <ac:spMkLst>
            <pc:docMk/>
            <pc:sldMk cId="1717752841" sldId="684"/>
            <ac:spMk id="6" creationId="{C995571A-2433-CED5-5799-0E3DDBC31E62}"/>
          </ac:spMkLst>
        </pc:spChg>
        <pc:picChg chg="add del mod">
          <ac:chgData name="Eric Keeler" userId="c4bbab4f-931f-4da9-ae30-45507a4eb27e" providerId="ADAL" clId="{664E8AA4-4873-4434-ABCE-CA1DAE950B4D}" dt="2024-06-06T23:21:16.397" v="74" actId="478"/>
          <ac:picMkLst>
            <pc:docMk/>
            <pc:sldMk cId="1717752841" sldId="684"/>
            <ac:picMk id="4" creationId="{ABBA8214-44C5-7D72-C856-0952620BA5B7}"/>
          </ac:picMkLst>
        </pc:picChg>
        <pc:picChg chg="add mod ord">
          <ac:chgData name="Eric Keeler" userId="c4bbab4f-931f-4da9-ae30-45507a4eb27e" providerId="ADAL" clId="{664E8AA4-4873-4434-ABCE-CA1DAE950B4D}" dt="2024-06-06T23:58:35.231" v="553" actId="1076"/>
          <ac:picMkLst>
            <pc:docMk/>
            <pc:sldMk cId="1717752841" sldId="684"/>
            <ac:picMk id="7" creationId="{FC7E3C13-0D83-989B-66B8-F60E0873D0E2}"/>
          </ac:picMkLst>
        </pc:picChg>
        <pc:picChg chg="mod">
          <ac:chgData name="Eric Keeler" userId="c4bbab4f-931f-4da9-ae30-45507a4eb27e" providerId="ADAL" clId="{664E8AA4-4873-4434-ABCE-CA1DAE950B4D}" dt="2024-06-06T23:42:42.938" v="339" actId="1076"/>
          <ac:picMkLst>
            <pc:docMk/>
            <pc:sldMk cId="1717752841" sldId="684"/>
            <ac:picMk id="4098" creationId="{C17C7961-F26C-DFA5-938A-0D3229C9FC44}"/>
          </ac:picMkLst>
        </pc:picChg>
        <pc:picChg chg="mod">
          <ac:chgData name="Eric Keeler" userId="c4bbab4f-931f-4da9-ae30-45507a4eb27e" providerId="ADAL" clId="{664E8AA4-4873-4434-ABCE-CA1DAE950B4D}" dt="2024-06-06T23:42:39.095" v="338" actId="1076"/>
          <ac:picMkLst>
            <pc:docMk/>
            <pc:sldMk cId="1717752841" sldId="684"/>
            <ac:picMk id="4100" creationId="{29D7E182-B973-43E8-98B3-64E5C2F9325F}"/>
          </ac:picMkLst>
        </pc:picChg>
      </pc:sldChg>
      <pc:sldChg chg="addSp modSp mod">
        <pc:chgData name="Eric Keeler" userId="c4bbab4f-931f-4da9-ae30-45507a4eb27e" providerId="ADAL" clId="{664E8AA4-4873-4434-ABCE-CA1DAE950B4D}" dt="2024-06-07T01:12:06.853" v="904" actId="14100"/>
        <pc:sldMkLst>
          <pc:docMk/>
          <pc:sldMk cId="1043072937" sldId="685"/>
        </pc:sldMkLst>
        <pc:spChg chg="mod">
          <ac:chgData name="Eric Keeler" userId="c4bbab4f-931f-4da9-ae30-45507a4eb27e" providerId="ADAL" clId="{664E8AA4-4873-4434-ABCE-CA1DAE950B4D}" dt="2024-06-07T01:08:11.343" v="898" actId="20577"/>
          <ac:spMkLst>
            <pc:docMk/>
            <pc:sldMk cId="1043072937" sldId="685"/>
            <ac:spMk id="2" creationId="{B2961AFD-4FF1-D443-3DC1-66D88A37D513}"/>
          </ac:spMkLst>
        </pc:spChg>
        <pc:spChg chg="mod">
          <ac:chgData name="Eric Keeler" userId="c4bbab4f-931f-4da9-ae30-45507a4eb27e" providerId="ADAL" clId="{664E8AA4-4873-4434-ABCE-CA1DAE950B4D}" dt="2024-06-07T01:12:06.853" v="904" actId="14100"/>
          <ac:spMkLst>
            <pc:docMk/>
            <pc:sldMk cId="1043072937" sldId="685"/>
            <ac:spMk id="3" creationId="{38B3C56E-F71C-29CB-901C-465D7DB4D82A}"/>
          </ac:spMkLst>
        </pc:spChg>
        <pc:picChg chg="add mod">
          <ac:chgData name="Eric Keeler" userId="c4bbab4f-931f-4da9-ae30-45507a4eb27e" providerId="ADAL" clId="{664E8AA4-4873-4434-ABCE-CA1DAE950B4D}" dt="2024-06-07T00:54:48.148" v="871" actId="1076"/>
          <ac:picMkLst>
            <pc:docMk/>
            <pc:sldMk cId="1043072937" sldId="685"/>
            <ac:picMk id="4" creationId="{93D3D486-3568-8803-6FBF-30BE16C9CE25}"/>
          </ac:picMkLst>
        </pc:picChg>
      </pc:sldChg>
      <pc:sldChg chg="modSp add mod">
        <pc:chgData name="Eric Keeler" userId="c4bbab4f-931f-4da9-ae30-45507a4eb27e" providerId="ADAL" clId="{664E8AA4-4873-4434-ABCE-CA1DAE950B4D}" dt="2024-06-11T14:19:00.023" v="1612" actId="1076"/>
        <pc:sldMkLst>
          <pc:docMk/>
          <pc:sldMk cId="532934596" sldId="686"/>
        </pc:sldMkLst>
        <pc:spChg chg="mod">
          <ac:chgData name="Eric Keeler" userId="c4bbab4f-931f-4da9-ae30-45507a4eb27e" providerId="ADAL" clId="{664E8AA4-4873-4434-ABCE-CA1DAE950B4D}" dt="2024-06-11T14:19:00.023" v="1612" actId="1076"/>
          <ac:spMkLst>
            <pc:docMk/>
            <pc:sldMk cId="532934596" sldId="686"/>
            <ac:spMk id="3" creationId="{00000000-0000-0000-0000-000000000000}"/>
          </ac:spMkLst>
        </pc:spChg>
      </pc:sldChg>
      <pc:sldChg chg="new del">
        <pc:chgData name="Eric Keeler" userId="c4bbab4f-931f-4da9-ae30-45507a4eb27e" providerId="ADAL" clId="{664E8AA4-4873-4434-ABCE-CA1DAE950B4D}" dt="2024-06-09T21:58:53.606" v="918" actId="47"/>
        <pc:sldMkLst>
          <pc:docMk/>
          <pc:sldMk cId="1837152121" sldId="687"/>
        </pc:sldMkLst>
      </pc:sldChg>
      <pc:sldChg chg="addSp delSp modSp add mod">
        <pc:chgData name="Eric Keeler" userId="c4bbab4f-931f-4da9-ae30-45507a4eb27e" providerId="ADAL" clId="{664E8AA4-4873-4434-ABCE-CA1DAE950B4D}" dt="2024-06-11T15:14:29.459" v="1707" actId="20577"/>
        <pc:sldMkLst>
          <pc:docMk/>
          <pc:sldMk cId="4294461417" sldId="688"/>
        </pc:sldMkLst>
        <pc:spChg chg="del">
          <ac:chgData name="Eric Keeler" userId="c4bbab4f-931f-4da9-ae30-45507a4eb27e" providerId="ADAL" clId="{664E8AA4-4873-4434-ABCE-CA1DAE950B4D}" dt="2024-06-09T21:59:31.549" v="948" actId="478"/>
          <ac:spMkLst>
            <pc:docMk/>
            <pc:sldMk cId="4294461417" sldId="688"/>
            <ac:spMk id="2" creationId="{00000000-0000-0000-0000-000000000000}"/>
          </ac:spMkLst>
        </pc:spChg>
        <pc:spChg chg="mod">
          <ac:chgData name="Eric Keeler" userId="c4bbab4f-931f-4da9-ae30-45507a4eb27e" providerId="ADAL" clId="{664E8AA4-4873-4434-ABCE-CA1DAE950B4D}" dt="2024-06-09T21:59:06.239" v="940" actId="20577"/>
          <ac:spMkLst>
            <pc:docMk/>
            <pc:sldMk cId="4294461417" sldId="688"/>
            <ac:spMk id="3" creationId="{00000000-0000-0000-0000-000000000000}"/>
          </ac:spMkLst>
        </pc:spChg>
        <pc:spChg chg="del">
          <ac:chgData name="Eric Keeler" userId="c4bbab4f-931f-4da9-ae30-45507a4eb27e" providerId="ADAL" clId="{664E8AA4-4873-4434-ABCE-CA1DAE950B4D}" dt="2024-06-09T22:00:01.221" v="972" actId="478"/>
          <ac:spMkLst>
            <pc:docMk/>
            <pc:sldMk cId="4294461417" sldId="688"/>
            <ac:spMk id="5" creationId="{2CF1B964-C775-D841-CB94-3050151CB194}"/>
          </ac:spMkLst>
        </pc:spChg>
        <pc:spChg chg="mod">
          <ac:chgData name="Eric Keeler" userId="c4bbab4f-931f-4da9-ae30-45507a4eb27e" providerId="ADAL" clId="{664E8AA4-4873-4434-ABCE-CA1DAE950B4D}" dt="2024-06-11T15:14:29.459" v="1707" actId="20577"/>
          <ac:spMkLst>
            <pc:docMk/>
            <pc:sldMk cId="4294461417" sldId="688"/>
            <ac:spMk id="7" creationId="{B3DCD9A8-C587-C4C4-588A-61D168F00E77}"/>
          </ac:spMkLst>
        </pc:spChg>
        <pc:spChg chg="del">
          <ac:chgData name="Eric Keeler" userId="c4bbab4f-931f-4da9-ae30-45507a4eb27e" providerId="ADAL" clId="{664E8AA4-4873-4434-ABCE-CA1DAE950B4D}" dt="2024-06-09T21:59:57.371" v="971" actId="478"/>
          <ac:spMkLst>
            <pc:docMk/>
            <pc:sldMk cId="4294461417" sldId="688"/>
            <ac:spMk id="8" creationId="{A61ACB2E-14FD-E781-ED71-65C64E2C0195}"/>
          </ac:spMkLst>
        </pc:spChg>
        <pc:spChg chg="add del mod">
          <ac:chgData name="Eric Keeler" userId="c4bbab4f-931f-4da9-ae30-45507a4eb27e" providerId="ADAL" clId="{664E8AA4-4873-4434-ABCE-CA1DAE950B4D}" dt="2024-06-09T21:59:33.889" v="949" actId="478"/>
          <ac:spMkLst>
            <pc:docMk/>
            <pc:sldMk cId="4294461417" sldId="688"/>
            <ac:spMk id="11" creationId="{4ED3AD8B-C089-EE12-E41A-3F08EE77E9DD}"/>
          </ac:spMkLst>
        </pc:spChg>
        <pc:spChg chg="add mod">
          <ac:chgData name="Eric Keeler" userId="c4bbab4f-931f-4da9-ae30-45507a4eb27e" providerId="ADAL" clId="{664E8AA4-4873-4434-ABCE-CA1DAE950B4D}" dt="2024-06-09T22:08:28.121" v="1161" actId="313"/>
          <ac:spMkLst>
            <pc:docMk/>
            <pc:sldMk cId="4294461417" sldId="688"/>
            <ac:spMk id="13" creationId="{5FBFF7C6-8EAC-A282-19BB-8AE18FF64A9E}"/>
          </ac:spMkLst>
        </pc:spChg>
        <pc:picChg chg="del">
          <ac:chgData name="Eric Keeler" userId="c4bbab4f-931f-4da9-ae30-45507a4eb27e" providerId="ADAL" clId="{664E8AA4-4873-4434-ABCE-CA1DAE950B4D}" dt="2024-06-09T22:00:40.912" v="1027" actId="478"/>
          <ac:picMkLst>
            <pc:docMk/>
            <pc:sldMk cId="4294461417" sldId="688"/>
            <ac:picMk id="4" creationId="{A71476B6-96DC-9FD0-759A-DD731402D131}"/>
          </ac:picMkLst>
        </pc:picChg>
        <pc:picChg chg="add mod">
          <ac:chgData name="Eric Keeler" userId="c4bbab4f-931f-4da9-ae30-45507a4eb27e" providerId="ADAL" clId="{664E8AA4-4873-4434-ABCE-CA1DAE950B4D}" dt="2024-06-09T22:02:25.940" v="1035" actId="1076"/>
          <ac:picMkLst>
            <pc:docMk/>
            <pc:sldMk cId="4294461417" sldId="688"/>
            <ac:picMk id="12" creationId="{51CEE7DF-7EA9-31E3-B547-A13E157C0638}"/>
          </ac:picMkLst>
        </pc:picChg>
      </pc:sldChg>
      <pc:sldChg chg="modSp new mod">
        <pc:chgData name="Eric Keeler" userId="c4bbab4f-931f-4da9-ae30-45507a4eb27e" providerId="ADAL" clId="{664E8AA4-4873-4434-ABCE-CA1DAE950B4D}" dt="2024-06-09T22:15:20.279" v="1269" actId="6549"/>
        <pc:sldMkLst>
          <pc:docMk/>
          <pc:sldMk cId="866070118" sldId="689"/>
        </pc:sldMkLst>
        <pc:spChg chg="mod">
          <ac:chgData name="Eric Keeler" userId="c4bbab4f-931f-4da9-ae30-45507a4eb27e" providerId="ADAL" clId="{664E8AA4-4873-4434-ABCE-CA1DAE950B4D}" dt="2024-06-09T22:11:51.204" v="1248" actId="1076"/>
          <ac:spMkLst>
            <pc:docMk/>
            <pc:sldMk cId="866070118" sldId="689"/>
            <ac:spMk id="2" creationId="{15B84CD0-3AF0-AADB-BA26-CA3F9858F361}"/>
          </ac:spMkLst>
        </pc:spChg>
        <pc:spChg chg="mod">
          <ac:chgData name="Eric Keeler" userId="c4bbab4f-931f-4da9-ae30-45507a4eb27e" providerId="ADAL" clId="{664E8AA4-4873-4434-ABCE-CA1DAE950B4D}" dt="2024-06-09T22:15:20.279" v="1269" actId="6549"/>
          <ac:spMkLst>
            <pc:docMk/>
            <pc:sldMk cId="866070118" sldId="689"/>
            <ac:spMk id="3" creationId="{BA13A02E-1D1A-5404-D0EC-2C74F8DC38C7}"/>
          </ac:spMkLst>
        </pc:spChg>
      </pc:sldChg>
      <pc:sldMasterChg chg="del delSldLayout">
        <pc:chgData name="Eric Keeler" userId="c4bbab4f-931f-4da9-ae30-45507a4eb27e" providerId="ADAL" clId="{664E8AA4-4873-4434-ABCE-CA1DAE950B4D}" dt="2024-06-11T15:14:51.617" v="1708" actId="47"/>
        <pc:sldMasterMkLst>
          <pc:docMk/>
          <pc:sldMasterMk cId="3414672532" sldId="2147483667"/>
        </pc:sldMasterMkLst>
        <pc:sldLayoutChg chg="del">
          <pc:chgData name="Eric Keeler" userId="c4bbab4f-931f-4da9-ae30-45507a4eb27e" providerId="ADAL" clId="{664E8AA4-4873-4434-ABCE-CA1DAE950B4D}" dt="2024-06-11T15:14:51.617" v="1708" actId="47"/>
          <pc:sldLayoutMkLst>
            <pc:docMk/>
            <pc:sldMasterMk cId="3414672532" sldId="2147483667"/>
            <pc:sldLayoutMk cId="1770092395" sldId="2147483668"/>
          </pc:sldLayoutMkLst>
        </pc:sldLayoutChg>
        <pc:sldLayoutChg chg="del">
          <pc:chgData name="Eric Keeler" userId="c4bbab4f-931f-4da9-ae30-45507a4eb27e" providerId="ADAL" clId="{664E8AA4-4873-4434-ABCE-CA1DAE950B4D}" dt="2024-06-11T15:14:51.617" v="1708" actId="47"/>
          <pc:sldLayoutMkLst>
            <pc:docMk/>
            <pc:sldMasterMk cId="3414672532" sldId="2147483667"/>
            <pc:sldLayoutMk cId="244486085" sldId="2147483669"/>
          </pc:sldLayoutMkLst>
        </pc:sldLayoutChg>
        <pc:sldLayoutChg chg="del">
          <pc:chgData name="Eric Keeler" userId="c4bbab4f-931f-4da9-ae30-45507a4eb27e" providerId="ADAL" clId="{664E8AA4-4873-4434-ABCE-CA1DAE950B4D}" dt="2024-06-11T15:14:51.617" v="1708" actId="47"/>
          <pc:sldLayoutMkLst>
            <pc:docMk/>
            <pc:sldMasterMk cId="3414672532" sldId="2147483667"/>
            <pc:sldLayoutMk cId="2234588150" sldId="2147483670"/>
          </pc:sldLayoutMkLst>
        </pc:sldLayoutChg>
        <pc:sldLayoutChg chg="del">
          <pc:chgData name="Eric Keeler" userId="c4bbab4f-931f-4da9-ae30-45507a4eb27e" providerId="ADAL" clId="{664E8AA4-4873-4434-ABCE-CA1DAE950B4D}" dt="2024-06-11T15:14:51.617" v="1708" actId="47"/>
          <pc:sldLayoutMkLst>
            <pc:docMk/>
            <pc:sldMasterMk cId="3414672532" sldId="2147483667"/>
            <pc:sldLayoutMk cId="1711750765" sldId="2147483671"/>
          </pc:sldLayoutMkLst>
        </pc:sldLayoutChg>
        <pc:sldLayoutChg chg="del">
          <pc:chgData name="Eric Keeler" userId="c4bbab4f-931f-4da9-ae30-45507a4eb27e" providerId="ADAL" clId="{664E8AA4-4873-4434-ABCE-CA1DAE950B4D}" dt="2024-06-11T15:14:51.617" v="1708" actId="47"/>
          <pc:sldLayoutMkLst>
            <pc:docMk/>
            <pc:sldMasterMk cId="3414672532" sldId="2147483667"/>
            <pc:sldLayoutMk cId="3245553748" sldId="214748367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SITSNOCFILE01\DeptFiles\Hou\DOCUMENT\DATA\Census%20Data\City%20Data\ACS%202018-2022%205-Year%20Estimates\ACSDT5Y2022.B25106-2024-03-12T2041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SITSNOCFILE01\DeptFiles\Hou\DOCUMENT\DATA\Census%20Data\City%20Data\ACS%202018-2022%205-Year%20Estimates\ACSDT5Y2022.B25106-2024-03-12T2041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sitsnocfile01\DeptFiles\Hou\DOCUMENT\PRESENTATIONS\Zoning%20for%20Housing\ZfH%20data.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Data!$G$12</c:f>
              <c:strCache>
                <c:ptCount val="1"/>
              </c:strCache>
            </c:strRef>
          </c:tx>
          <c:dPt>
            <c:idx val="0"/>
            <c:bubble3D val="0"/>
            <c:spPr>
              <a:solidFill>
                <a:srgbClr val="1B4171"/>
              </a:solidFill>
              <a:ln w="19050">
                <a:solidFill>
                  <a:schemeClr val="lt1"/>
                </a:solidFill>
              </a:ln>
              <a:effectLst/>
            </c:spPr>
            <c:extLst>
              <c:ext xmlns:c16="http://schemas.microsoft.com/office/drawing/2014/chart" uri="{C3380CC4-5D6E-409C-BE32-E72D297353CC}">
                <c16:uniqueId val="{00000001-F0B9-46A2-99EA-78AA3CD1763F}"/>
              </c:ext>
            </c:extLst>
          </c:dPt>
          <c:dPt>
            <c:idx val="1"/>
            <c:bubble3D val="0"/>
            <c:spPr>
              <a:solidFill>
                <a:srgbClr val="4584D3"/>
              </a:solidFill>
              <a:ln w="19050">
                <a:solidFill>
                  <a:schemeClr val="lt1"/>
                </a:solidFill>
              </a:ln>
              <a:effectLst/>
            </c:spPr>
            <c:extLst>
              <c:ext xmlns:c16="http://schemas.microsoft.com/office/drawing/2014/chart" uri="{C3380CC4-5D6E-409C-BE32-E72D297353CC}">
                <c16:uniqueId val="{00000003-F0B9-46A2-99EA-78AA3CD1763F}"/>
              </c:ext>
            </c:extLst>
          </c:dPt>
          <c:cat>
            <c:strRef>
              <c:f>Data!$F$13:$F$14</c:f>
              <c:strCache>
                <c:ptCount val="2"/>
                <c:pt idx="0">
                  <c:v>30 percent or more w/ incomes up to $75k</c:v>
                </c:pt>
                <c:pt idx="1">
                  <c:v>Total owners up to $75k not HCB</c:v>
                </c:pt>
              </c:strCache>
            </c:strRef>
          </c:cat>
          <c:val>
            <c:numRef>
              <c:f>Data!$G$13:$G$14</c:f>
              <c:numCache>
                <c:formatCode>#,##0</c:formatCode>
                <c:ptCount val="2"/>
                <c:pt idx="0">
                  <c:v>3395</c:v>
                </c:pt>
                <c:pt idx="1">
                  <c:v>1495</c:v>
                </c:pt>
              </c:numCache>
            </c:numRef>
          </c:val>
          <c:extLst>
            <c:ext xmlns:c16="http://schemas.microsoft.com/office/drawing/2014/chart" uri="{C3380CC4-5D6E-409C-BE32-E72D297353CC}">
              <c16:uniqueId val="{00000004-F0B9-46A2-99EA-78AA3CD1763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Data!$G$36</c:f>
              <c:strCache>
                <c:ptCount val="1"/>
              </c:strCache>
            </c:strRef>
          </c:tx>
          <c:spPr>
            <a:solidFill>
              <a:srgbClr val="4584D3"/>
            </a:solidFill>
          </c:spPr>
          <c:dPt>
            <c:idx val="0"/>
            <c:bubble3D val="0"/>
            <c:spPr>
              <a:solidFill>
                <a:srgbClr val="1B4171"/>
              </a:solidFill>
              <a:ln w="19050">
                <a:solidFill>
                  <a:schemeClr val="lt1"/>
                </a:solidFill>
              </a:ln>
              <a:effectLst/>
            </c:spPr>
            <c:extLst>
              <c:ext xmlns:c16="http://schemas.microsoft.com/office/drawing/2014/chart" uri="{C3380CC4-5D6E-409C-BE32-E72D297353CC}">
                <c16:uniqueId val="{00000001-7833-4C3C-B761-421A2CAA4459}"/>
              </c:ext>
            </c:extLst>
          </c:dPt>
          <c:dPt>
            <c:idx val="1"/>
            <c:bubble3D val="0"/>
            <c:spPr>
              <a:solidFill>
                <a:srgbClr val="4584D3"/>
              </a:solidFill>
              <a:ln w="19050">
                <a:solidFill>
                  <a:schemeClr val="lt1"/>
                </a:solidFill>
              </a:ln>
              <a:effectLst/>
            </c:spPr>
            <c:extLst>
              <c:ext xmlns:c16="http://schemas.microsoft.com/office/drawing/2014/chart" uri="{C3380CC4-5D6E-409C-BE32-E72D297353CC}">
                <c16:uniqueId val="{00000003-7833-4C3C-B761-421A2CAA4459}"/>
              </c:ext>
            </c:extLst>
          </c:dPt>
          <c:cat>
            <c:strRef>
              <c:f>Data!$F$37:$F$38</c:f>
              <c:strCache>
                <c:ptCount val="2"/>
                <c:pt idx="0">
                  <c:v>30 percent or more w/ incomes up to $75k</c:v>
                </c:pt>
                <c:pt idx="1">
                  <c:v>Total renters up to $75k not HCB</c:v>
                </c:pt>
              </c:strCache>
            </c:strRef>
          </c:cat>
          <c:val>
            <c:numRef>
              <c:f>Data!$G$37:$G$38</c:f>
              <c:numCache>
                <c:formatCode>#,##0</c:formatCode>
                <c:ptCount val="2"/>
                <c:pt idx="0">
                  <c:v>14911</c:v>
                </c:pt>
                <c:pt idx="1">
                  <c:v>2486</c:v>
                </c:pt>
              </c:numCache>
            </c:numRef>
          </c:val>
          <c:extLst>
            <c:ext xmlns:c16="http://schemas.microsoft.com/office/drawing/2014/chart" uri="{C3380CC4-5D6E-409C-BE32-E72D297353CC}">
              <c16:uniqueId val="{00000004-7833-4C3C-B761-421A2CAA445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26209775416811"/>
          <c:y val="0.14112151759009128"/>
          <c:w val="0.61487237471702483"/>
          <c:h val="0.77426754348014193"/>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4C7-492B-8AF5-E19EA65AB49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4C7-492B-8AF5-E19EA65AB49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4C7-492B-8AF5-E19EA65AB49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4C7-492B-8AF5-E19EA65AB49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4C7-492B-8AF5-E19EA65AB49E}"/>
              </c:ext>
            </c:extLst>
          </c:dPt>
          <c:dLbls>
            <c:dLbl>
              <c:idx val="0"/>
              <c:layout>
                <c:manualLayout>
                  <c:x val="-0.20577690232474835"/>
                  <c:y val="0.22693067787654206"/>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entury Gothic" panose="020B0502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4C7-492B-8AF5-E19EA65AB49E}"/>
                </c:ext>
              </c:extLst>
            </c:dLbl>
            <c:dLbl>
              <c:idx val="1"/>
              <c:layout>
                <c:manualLayout>
                  <c:x val="-0.21712165691208482"/>
                  <c:y val="-0.21650626409948318"/>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Century Gothic" panose="020B0502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2705546255982031"/>
                      <c:h val="0.21179558270851145"/>
                    </c:manualLayout>
                  </c15:layout>
                </c:ext>
                <c:ext xmlns:c16="http://schemas.microsoft.com/office/drawing/2014/chart" uri="{C3380CC4-5D6E-409C-BE32-E72D297353CC}">
                  <c16:uniqueId val="{00000003-24C7-492B-8AF5-E19EA65AB49E}"/>
                </c:ext>
              </c:extLst>
            </c:dLbl>
            <c:dLbl>
              <c:idx val="2"/>
              <c:numFmt formatCode="0.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50000"/>
                        </a:schemeClr>
                      </a:solidFill>
                      <a:latin typeface="Century Gothic" panose="020B0502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6360574739022785"/>
                      <c:h val="0.139970046912685"/>
                    </c:manualLayout>
                  </c15:layout>
                </c:ext>
                <c:ext xmlns:c16="http://schemas.microsoft.com/office/drawing/2014/chart" uri="{C3380CC4-5D6E-409C-BE32-E72D297353CC}">
                  <c16:uniqueId val="{00000005-24C7-492B-8AF5-E19EA65AB49E}"/>
                </c:ext>
              </c:extLst>
            </c:dLbl>
            <c:dLbl>
              <c:idx val="3"/>
              <c:layout>
                <c:manualLayout>
                  <c:x val="-5.3718784038765531E-2"/>
                  <c:y val="-7.4847834352760837E-8"/>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50000"/>
                        </a:schemeClr>
                      </a:solidFill>
                      <a:latin typeface="Century Gothic" panose="020B0502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5439681298358235"/>
                      <c:h val="0.139970046912685"/>
                    </c:manualLayout>
                  </c15:layout>
                </c:ext>
                <c:ext xmlns:c16="http://schemas.microsoft.com/office/drawing/2014/chart" uri="{C3380CC4-5D6E-409C-BE32-E72D297353CC}">
                  <c16:uniqueId val="{00000007-24C7-492B-8AF5-E19EA65AB49E}"/>
                </c:ext>
              </c:extLst>
            </c:dLbl>
            <c:dLbl>
              <c:idx val="4"/>
              <c:layout>
                <c:manualLayout>
                  <c:x val="0.24186542641454375"/>
                  <c:y val="4.7488390874217579E-2"/>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entury Gothic" panose="020B0502020202020204" pitchFamily="34" charset="0"/>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4C7-492B-8AF5-E19EA65AB49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Sheet1!$B$2:$B$6</c:f>
              <c:strCache>
                <c:ptCount val="5"/>
                <c:pt idx="0">
                  <c:v>Single-family (detached and attached in fee simple ownership)</c:v>
                </c:pt>
                <c:pt idx="1">
                  <c:v>Condominums (including condominium townhomes)</c:v>
                </c:pt>
                <c:pt idx="2">
                  <c:v>Committed Affordable Condominiums</c:v>
                </c:pt>
                <c:pt idx="3">
                  <c:v>Committed Affordable Rental Units</c:v>
                </c:pt>
                <c:pt idx="4">
                  <c:v>Market-Rate Rental Units</c:v>
                </c:pt>
              </c:strCache>
            </c:strRef>
          </c:cat>
          <c:val>
            <c:numRef>
              <c:f>Sheet1!$C$2:$C$6</c:f>
              <c:numCache>
                <c:formatCode>#,##0</c:formatCode>
                <c:ptCount val="5"/>
                <c:pt idx="0">
                  <c:v>21714</c:v>
                </c:pt>
                <c:pt idx="1">
                  <c:v>20236</c:v>
                </c:pt>
                <c:pt idx="2" formatCode="General">
                  <c:v>169</c:v>
                </c:pt>
                <c:pt idx="3">
                  <c:v>4994</c:v>
                </c:pt>
                <c:pt idx="4">
                  <c:v>36719</c:v>
                </c:pt>
              </c:numCache>
            </c:numRef>
          </c:val>
          <c:extLst>
            <c:ext xmlns:c16="http://schemas.microsoft.com/office/drawing/2014/chart" uri="{C3380CC4-5D6E-409C-BE32-E72D297353CC}">
              <c16:uniqueId val="{0000000A-24C7-492B-8AF5-E19EA65AB49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E1_72152E55.xml><?xml version="1.0" encoding="utf-8"?>
<p188:cmLst xmlns:a="http://schemas.openxmlformats.org/drawingml/2006/main" xmlns:r="http://schemas.openxmlformats.org/officeDocument/2006/relationships" xmlns:p188="http://schemas.microsoft.com/office/powerpoint/2018/8/main">
  <p188:cm id="{E945B89C-E51A-416D-BAA0-25A945F858A7}" authorId="{6108E2B3-ADF4-255D-ECF9-6A67D1F978F9}" created="2024-03-14T18:26:42.220">
    <pc:sldMkLst xmlns:pc="http://schemas.microsoft.com/office/powerpoint/2013/main/command">
      <pc:docMk/>
      <pc:sldMk cId="1913990741" sldId="481"/>
    </pc:sldMkLst>
    <p188:txBody>
      <a:bodyPr/>
      <a:lstStyle/>
      <a:p>
        <a:r>
          <a:rPr lang="en-US"/>
          <a:t>Need to update with latest assessment data </a:t>
        </a:r>
      </a:p>
    </p188:txBody>
  </p188:cm>
</p188:cmLst>
</file>

<file path=ppt/comments/modernComment_227_DE486A98.xml><?xml version="1.0" encoding="utf-8"?>
<p188:cmLst xmlns:a="http://schemas.openxmlformats.org/drawingml/2006/main" xmlns:r="http://schemas.openxmlformats.org/officeDocument/2006/relationships" xmlns:p188="http://schemas.microsoft.com/office/powerpoint/2018/8/main">
  <p188:cm id="{9CCBD381-4B46-4389-9DC5-AC928CFE3395}" authorId="{6108E2B3-ADF4-255D-ECF9-6A67D1F978F9}" created="2024-03-14T18:25:52.325">
    <pc:sldMkLst xmlns:pc="http://schemas.microsoft.com/office/powerpoint/2013/main/command">
      <pc:docMk/>
      <pc:sldMk cId="3729287832" sldId="551"/>
    </pc:sldMkLst>
    <p188:txBody>
      <a:bodyPr/>
      <a:lstStyle/>
      <a:p>
        <a:r>
          <a:rPr lang="en-US"/>
          <a:t>Need to update with Annwyn data 2024</a:t>
        </a:r>
      </a:p>
    </p188:txBody>
  </p188:cm>
</p188:cmLst>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696A5D-F3D2-4653-BDAF-4D4AFC06F887}" type="doc">
      <dgm:prSet loTypeId="urn:microsoft.com/office/officeart/2008/layout/HorizontalMultiLevelHierarchy" loCatId="hierarchy" qsTypeId="urn:microsoft.com/office/officeart/2005/8/quickstyle/simple1" qsCatId="simple" csTypeId="urn:microsoft.com/office/officeart/2005/8/colors/accent2_2" csCatId="accent2" phldr="1"/>
      <dgm:spPr/>
      <dgm:t>
        <a:bodyPr/>
        <a:lstStyle/>
        <a:p>
          <a:endParaRPr lang="en-US"/>
        </a:p>
      </dgm:t>
    </dgm:pt>
    <dgm:pt modelId="{3E40A62D-83DD-4211-B9F9-D7ED0EB7A02C}">
      <dgm:prSet phldrT="[Text]" custT="1"/>
      <dgm:spPr>
        <a:solidFill>
          <a:schemeClr val="accent2">
            <a:lumMod val="75000"/>
          </a:schemeClr>
        </a:solidFill>
      </dgm:spPr>
      <dgm:t>
        <a:bodyPr lIns="91440" tIns="91440" rIns="91440" bIns="91440" anchor="t"/>
        <a:lstStyle/>
        <a:p>
          <a:pPr algn="l"/>
          <a:r>
            <a:rPr lang="en-US" sz="1400" b="1" dirty="0">
              <a:latin typeface="Century Gothic" panose="020B0502020202020204" pitchFamily="34" charset="0"/>
              <a:ea typeface="Segoe UI" panose="020B0502040204020203" pitchFamily="34" charset="0"/>
              <a:cs typeface="Segoe UI" panose="020B0502040204020203" pitchFamily="34" charset="0"/>
            </a:rPr>
            <a:t>MARKET AFFORDABLE (~8,300 in 2023*)</a:t>
          </a:r>
        </a:p>
        <a:p>
          <a:pPr algn="l"/>
          <a:r>
            <a:rPr lang="en-US" sz="1400" b="1" dirty="0">
              <a:latin typeface="Century Gothic" panose="020B0502020202020204" pitchFamily="34" charset="0"/>
              <a:ea typeface="Segoe UI" panose="020B0502040204020203" pitchFamily="34" charset="0"/>
              <a:cs typeface="Segoe UI" panose="020B0502040204020203" pitchFamily="34" charset="0"/>
            </a:rPr>
            <a:t>non-subsidized units affordable due to their age, amenities, condition, and/or location</a:t>
          </a:r>
        </a:p>
        <a:p>
          <a:pPr algn="ctr"/>
          <a:endParaRPr lang="en-US" sz="1400" b="1" dirty="0">
            <a:latin typeface="Century Gothic" panose="020B0502020202020204" pitchFamily="34" charset="0"/>
            <a:ea typeface="Segoe UI" panose="020B0502040204020203" pitchFamily="34" charset="0"/>
            <a:cs typeface="Segoe UI" panose="020B0502040204020203" pitchFamily="34" charset="0"/>
          </a:endParaRPr>
        </a:p>
      </dgm:t>
    </dgm:pt>
    <dgm:pt modelId="{A6724E77-DA14-4E60-B81C-CD3155602532}" type="parTrans" cxnId="{BAE1CBA9-896B-47FE-90F0-929452319102}">
      <dgm:prSet/>
      <dgm:spPr/>
      <dgm:t>
        <a:bodyPr/>
        <a:lstStyle/>
        <a:p>
          <a:endParaRPr lang="en-US" b="1"/>
        </a:p>
      </dgm:t>
    </dgm:pt>
    <dgm:pt modelId="{096A2D55-4522-4B18-8E92-E3FBE5BFD08A}" type="sibTrans" cxnId="{BAE1CBA9-896B-47FE-90F0-929452319102}">
      <dgm:prSet/>
      <dgm:spPr/>
      <dgm:t>
        <a:bodyPr/>
        <a:lstStyle/>
        <a:p>
          <a:endParaRPr lang="en-US" b="1"/>
        </a:p>
      </dgm:t>
    </dgm:pt>
    <dgm:pt modelId="{7DC73B60-BDC7-4F3E-AD36-82CA76A690E5}">
      <dgm:prSet phldrT="[Text]" custT="1"/>
      <dgm:spPr>
        <a:solidFill>
          <a:schemeClr val="accent2">
            <a:lumMod val="75000"/>
          </a:schemeClr>
        </a:solidFill>
      </dgm:spPr>
      <dgm:t>
        <a:bodyPr lIns="91440" tIns="91440" rIns="91440" bIns="91440" anchor="t"/>
        <a:lstStyle/>
        <a:p>
          <a:pPr algn="ctr">
            <a:spcBef>
              <a:spcPts val="1200"/>
            </a:spcBef>
          </a:pPr>
          <a:endParaRPr lang="en-US" sz="400" b="1" dirty="0">
            <a:latin typeface="Century Gothic" panose="020B0502020202020204" pitchFamily="34" charset="0"/>
            <a:ea typeface="Segoe UI" panose="020B0502040204020203" pitchFamily="34" charset="0"/>
            <a:cs typeface="Segoe UI" panose="020B0502040204020203" pitchFamily="34" charset="0"/>
          </a:endParaRPr>
        </a:p>
        <a:p>
          <a:pPr algn="l">
            <a:spcBef>
              <a:spcPts val="1200"/>
            </a:spcBef>
          </a:pPr>
          <a:r>
            <a:rPr lang="en-US" sz="1400" b="1" dirty="0">
              <a:latin typeface="Century Gothic" panose="020B0502020202020204" pitchFamily="34" charset="0"/>
              <a:ea typeface="Segoe UI" panose="020B0502040204020203" pitchFamily="34" charset="0"/>
              <a:cs typeface="Segoe UI" panose="020B0502040204020203" pitchFamily="34" charset="0"/>
            </a:rPr>
            <a:t>COMMITTED AFFORDABLE (~5,000 in 2023)</a:t>
          </a:r>
        </a:p>
        <a:p>
          <a:pPr algn="l">
            <a:spcBef>
              <a:spcPts val="1200"/>
            </a:spcBef>
          </a:pPr>
          <a:r>
            <a:rPr lang="en-US" sz="1400" b="1" dirty="0">
              <a:latin typeface="Century Gothic" panose="020B0502020202020204" pitchFamily="34" charset="0"/>
              <a:ea typeface="Segoe UI" panose="020B0502040204020203" pitchFamily="34" charset="0"/>
              <a:cs typeface="Segoe UI" panose="020B0502040204020203" pitchFamily="34" charset="0"/>
            </a:rPr>
            <a:t>units receiving assistance (local and/or federal) or made affordable through developer contributions</a:t>
          </a:r>
        </a:p>
      </dgm:t>
    </dgm:pt>
    <dgm:pt modelId="{ED541665-8434-44AD-AD78-E3ACEE365976}" type="parTrans" cxnId="{2F389537-018B-452B-862C-AA6EF12B5CCD}">
      <dgm:prSet/>
      <dgm:spPr/>
      <dgm:t>
        <a:bodyPr/>
        <a:lstStyle/>
        <a:p>
          <a:endParaRPr lang="en-US" b="1"/>
        </a:p>
      </dgm:t>
    </dgm:pt>
    <dgm:pt modelId="{C67972DB-63BE-4A32-B822-FBF564EAB488}" type="sibTrans" cxnId="{2F389537-018B-452B-862C-AA6EF12B5CCD}">
      <dgm:prSet/>
      <dgm:spPr/>
      <dgm:t>
        <a:bodyPr/>
        <a:lstStyle/>
        <a:p>
          <a:endParaRPr lang="en-US" b="1"/>
        </a:p>
      </dgm:t>
    </dgm:pt>
    <dgm:pt modelId="{8D7289DE-F307-4FE8-B59E-039899CD14E5}">
      <dgm:prSet phldrT="[Text]"/>
      <dgm:spPr>
        <a:solidFill>
          <a:schemeClr val="accent2">
            <a:lumMod val="75000"/>
          </a:schemeClr>
        </a:solidFill>
      </dgm:spPr>
      <dgm:t>
        <a:bodyPr lIns="91440" tIns="91440" rIns="91440" bIns="91440"/>
        <a:lstStyle/>
        <a:p>
          <a:pPr algn="l"/>
          <a:r>
            <a:rPr lang="en-US" b="1">
              <a:latin typeface="Century Gothic" panose="020B0502020202020204" pitchFamily="34" charset="0"/>
              <a:ea typeface="Segoe UI" panose="020B0502040204020203" pitchFamily="34" charset="0"/>
              <a:cs typeface="Segoe UI" panose="020B0502040204020203" pitchFamily="34" charset="0"/>
            </a:rPr>
            <a:t>Rental and for-sale set-aside units secured through development process, including through bonus density and height</a:t>
          </a:r>
          <a:endParaRPr lang="en-US" b="1" dirty="0">
            <a:latin typeface="Century Gothic" panose="020B0502020202020204" pitchFamily="34" charset="0"/>
            <a:ea typeface="Segoe UI" panose="020B0502040204020203" pitchFamily="34" charset="0"/>
            <a:cs typeface="Segoe UI" panose="020B0502040204020203" pitchFamily="34" charset="0"/>
          </a:endParaRPr>
        </a:p>
      </dgm:t>
    </dgm:pt>
    <dgm:pt modelId="{6FF2E7E8-7CFB-485F-96C5-9A49240825B0}" type="parTrans" cxnId="{13CB399D-7195-4896-9C0A-8C731C6BE0C8}">
      <dgm:prSet/>
      <dgm:spPr/>
      <dgm:t>
        <a:bodyPr/>
        <a:lstStyle/>
        <a:p>
          <a:endParaRPr lang="en-US" b="1"/>
        </a:p>
      </dgm:t>
    </dgm:pt>
    <dgm:pt modelId="{41304522-8A62-4891-BC13-4647743BC867}" type="sibTrans" cxnId="{13CB399D-7195-4896-9C0A-8C731C6BE0C8}">
      <dgm:prSet/>
      <dgm:spPr/>
      <dgm:t>
        <a:bodyPr/>
        <a:lstStyle/>
        <a:p>
          <a:endParaRPr lang="en-US" b="1"/>
        </a:p>
      </dgm:t>
    </dgm:pt>
    <dgm:pt modelId="{C6928F48-4209-4C0A-A9EA-42D81BF0E201}">
      <dgm:prSet phldrT="[Text]"/>
      <dgm:spPr>
        <a:solidFill>
          <a:schemeClr val="accent2">
            <a:lumMod val="75000"/>
          </a:schemeClr>
        </a:solidFill>
      </dgm:spPr>
      <dgm:t>
        <a:bodyPr lIns="91440" tIns="91440" rIns="91440" bIns="91440"/>
        <a:lstStyle/>
        <a:p>
          <a:pPr algn="l"/>
          <a:r>
            <a:rPr lang="en-US" b="1">
              <a:latin typeface="Century Gothic" panose="020B0502020202020204" pitchFamily="34" charset="0"/>
              <a:ea typeface="Segoe UI" panose="020B0502040204020203" pitchFamily="34" charset="0"/>
              <a:cs typeface="Segoe UI" panose="020B0502040204020203" pitchFamily="34" charset="0"/>
            </a:rPr>
            <a:t>Publicly assisted housing units (public housing, nonprofit housing projects, HUD-funded affordable units in privately-owned properties)</a:t>
          </a:r>
          <a:endParaRPr lang="en-US" b="1" dirty="0">
            <a:latin typeface="Century Gothic" panose="020B0502020202020204" pitchFamily="34" charset="0"/>
            <a:ea typeface="Segoe UI" panose="020B0502040204020203" pitchFamily="34" charset="0"/>
            <a:cs typeface="Segoe UI" panose="020B0502040204020203" pitchFamily="34" charset="0"/>
          </a:endParaRPr>
        </a:p>
      </dgm:t>
    </dgm:pt>
    <dgm:pt modelId="{231D3FD7-302A-4DA0-98F7-48C3C36DFD74}" type="parTrans" cxnId="{34D7577B-1F0B-49F9-9D73-C9C47EB435DC}">
      <dgm:prSet/>
      <dgm:spPr/>
      <dgm:t>
        <a:bodyPr/>
        <a:lstStyle/>
        <a:p>
          <a:endParaRPr lang="en-US" b="1"/>
        </a:p>
      </dgm:t>
    </dgm:pt>
    <dgm:pt modelId="{78FED4F0-3587-4362-AAD8-8B967FBA0AD3}" type="sibTrans" cxnId="{34D7577B-1F0B-49F9-9D73-C9C47EB435DC}">
      <dgm:prSet/>
      <dgm:spPr/>
      <dgm:t>
        <a:bodyPr/>
        <a:lstStyle/>
        <a:p>
          <a:endParaRPr lang="en-US" b="1"/>
        </a:p>
      </dgm:t>
    </dgm:pt>
    <dgm:pt modelId="{E5AA1F05-71A6-4933-9793-DA53F5E786BF}">
      <dgm:prSet custT="1"/>
      <dgm:spPr>
        <a:solidFill>
          <a:schemeClr val="accent2">
            <a:lumMod val="75000"/>
          </a:schemeClr>
        </a:solidFill>
      </dgm:spPr>
      <dgm:t>
        <a:bodyPr anchor="t"/>
        <a:lstStyle/>
        <a:p>
          <a:pPr marL="0" algn="ctr"/>
          <a:endParaRPr lang="en-US" sz="1100" b="1" dirty="0">
            <a:latin typeface="Century Gothic" panose="020B0502020202020204" pitchFamily="34" charset="0"/>
            <a:ea typeface="Segoe UI" panose="020B0502040204020203" pitchFamily="34" charset="0"/>
            <a:cs typeface="Segoe UI" panose="020B0502040204020203" pitchFamily="34" charset="0"/>
          </a:endParaRPr>
        </a:p>
        <a:p>
          <a:pPr marL="119063" indent="0" algn="l"/>
          <a:r>
            <a:rPr lang="en-US" sz="1400" b="1" dirty="0">
              <a:latin typeface="Century Gothic" panose="020B0502020202020204" pitchFamily="34" charset="0"/>
              <a:ea typeface="Segoe UI" panose="020B0502040204020203" pitchFamily="34" charset="0"/>
              <a:cs typeface="Segoe UI" panose="020B0502040204020203" pitchFamily="34" charset="0"/>
            </a:rPr>
            <a:t>AFFORDABLE CONDOMINIUMS (~4,700 in 2023)</a:t>
          </a:r>
        </a:p>
        <a:p>
          <a:pPr marL="119063" indent="0" algn="l"/>
          <a:r>
            <a:rPr lang="en-US" sz="1400" b="1" dirty="0">
              <a:latin typeface="Century Gothic" panose="020B0502020202020204" pitchFamily="34" charset="0"/>
              <a:ea typeface="Segoe UI" panose="020B0502040204020203" pitchFamily="34" charset="0"/>
              <a:cs typeface="Segoe UI" panose="020B0502040204020203" pitchFamily="34" charset="0"/>
            </a:rPr>
            <a:t>units assessed up to $249,000</a:t>
          </a:r>
        </a:p>
      </dgm:t>
    </dgm:pt>
    <dgm:pt modelId="{D680FF9F-33F4-4618-9B7F-DAB89F0FEAA7}" type="parTrans" cxnId="{80D3D0D5-B4BB-4D0C-82A8-52B4A1DCCF0E}">
      <dgm:prSet/>
      <dgm:spPr/>
      <dgm:t>
        <a:bodyPr/>
        <a:lstStyle/>
        <a:p>
          <a:endParaRPr lang="en-US" b="1"/>
        </a:p>
      </dgm:t>
    </dgm:pt>
    <dgm:pt modelId="{FA23A2FA-8BD1-4C13-B023-2CF3DE57D1DF}" type="sibTrans" cxnId="{80D3D0D5-B4BB-4D0C-82A8-52B4A1DCCF0E}">
      <dgm:prSet/>
      <dgm:spPr/>
      <dgm:t>
        <a:bodyPr/>
        <a:lstStyle/>
        <a:p>
          <a:endParaRPr lang="en-US" b="1"/>
        </a:p>
      </dgm:t>
    </dgm:pt>
    <dgm:pt modelId="{5C80A2BB-2EF9-4AA6-B877-1BB4C309C727}">
      <dgm:prSet phldrT="[Text]"/>
      <dgm:spPr>
        <a:solidFill>
          <a:schemeClr val="accent2">
            <a:lumMod val="75000"/>
          </a:schemeClr>
        </a:solidFill>
      </dgm:spPr>
      <dgm:t>
        <a:bodyPr lIns="91440" tIns="91440" rIns="91440" bIns="91440"/>
        <a:lstStyle/>
        <a:p>
          <a:r>
            <a:rPr lang="en-US" b="1" dirty="0">
              <a:latin typeface="Century Gothic" panose="020B0502020202020204" pitchFamily="34" charset="0"/>
              <a:ea typeface="Segoe UI" panose="020B0502040204020203" pitchFamily="34" charset="0"/>
              <a:cs typeface="Segoe UI" panose="020B0502040204020203" pitchFamily="34" charset="0"/>
            </a:rPr>
            <a:t>HOUSING OPPORTUNITY</a:t>
          </a:r>
        </a:p>
      </dgm:t>
    </dgm:pt>
    <dgm:pt modelId="{E3EC190C-84F9-41B8-B02E-440698B2D567}" type="sibTrans" cxnId="{AAD4A37B-7DD7-4958-947C-1C49A6850BF5}">
      <dgm:prSet/>
      <dgm:spPr/>
      <dgm:t>
        <a:bodyPr/>
        <a:lstStyle/>
        <a:p>
          <a:endParaRPr lang="en-US" b="1"/>
        </a:p>
      </dgm:t>
    </dgm:pt>
    <dgm:pt modelId="{4882F7CF-75C5-448D-86DF-FE49EAED499A}" type="parTrans" cxnId="{AAD4A37B-7DD7-4958-947C-1C49A6850BF5}">
      <dgm:prSet/>
      <dgm:spPr/>
      <dgm:t>
        <a:bodyPr/>
        <a:lstStyle/>
        <a:p>
          <a:endParaRPr lang="en-US" b="1"/>
        </a:p>
      </dgm:t>
    </dgm:pt>
    <dgm:pt modelId="{0CA97437-D371-4AEE-B7D5-44509557D85A}" type="pres">
      <dgm:prSet presAssocID="{6C696A5D-F3D2-4653-BDAF-4D4AFC06F887}" presName="Name0" presStyleCnt="0">
        <dgm:presLayoutVars>
          <dgm:chPref val="1"/>
          <dgm:dir/>
          <dgm:animOne val="branch"/>
          <dgm:animLvl val="lvl"/>
          <dgm:resizeHandles val="exact"/>
        </dgm:presLayoutVars>
      </dgm:prSet>
      <dgm:spPr/>
    </dgm:pt>
    <dgm:pt modelId="{A93F9BB6-AE0D-4252-861B-D76756EBB57E}" type="pres">
      <dgm:prSet presAssocID="{5C80A2BB-2EF9-4AA6-B877-1BB4C309C727}" presName="root1" presStyleCnt="0"/>
      <dgm:spPr/>
    </dgm:pt>
    <dgm:pt modelId="{81B38FB2-B65C-4F67-BE6E-5AB8321548D0}" type="pres">
      <dgm:prSet presAssocID="{5C80A2BB-2EF9-4AA6-B877-1BB4C309C727}" presName="LevelOneTextNode" presStyleLbl="node0" presStyleIdx="0" presStyleCnt="1" custLinFactNeighborX="32889">
        <dgm:presLayoutVars>
          <dgm:chPref val="3"/>
        </dgm:presLayoutVars>
      </dgm:prSet>
      <dgm:spPr/>
    </dgm:pt>
    <dgm:pt modelId="{19BA56B2-A60F-4451-A177-38D9DC497E91}" type="pres">
      <dgm:prSet presAssocID="{5C80A2BB-2EF9-4AA6-B877-1BB4C309C727}" presName="level2hierChild" presStyleCnt="0"/>
      <dgm:spPr/>
    </dgm:pt>
    <dgm:pt modelId="{40D999B9-A5E3-4B67-8E3B-85AC0EE0D753}" type="pres">
      <dgm:prSet presAssocID="{A6724E77-DA14-4E60-B81C-CD3155602532}" presName="conn2-1" presStyleLbl="parChTrans1D2" presStyleIdx="0" presStyleCnt="3"/>
      <dgm:spPr/>
    </dgm:pt>
    <dgm:pt modelId="{0E02CE0C-9D43-4BA1-87A8-FAD8ED473CE9}" type="pres">
      <dgm:prSet presAssocID="{A6724E77-DA14-4E60-B81C-CD3155602532}" presName="connTx" presStyleLbl="parChTrans1D2" presStyleIdx="0" presStyleCnt="3"/>
      <dgm:spPr/>
    </dgm:pt>
    <dgm:pt modelId="{18F3D054-2CD4-4ECF-AF61-04D4A3C7D0F8}" type="pres">
      <dgm:prSet presAssocID="{3E40A62D-83DD-4211-B9F9-D7ED0EB7A02C}" presName="root2" presStyleCnt="0"/>
      <dgm:spPr/>
    </dgm:pt>
    <dgm:pt modelId="{E986A3F8-46EC-4811-88EF-2ABD588825C4}" type="pres">
      <dgm:prSet presAssocID="{3E40A62D-83DD-4211-B9F9-D7ED0EB7A02C}" presName="LevelTwoTextNode" presStyleLbl="node2" presStyleIdx="0" presStyleCnt="3" custScaleY="160629">
        <dgm:presLayoutVars>
          <dgm:chPref val="3"/>
        </dgm:presLayoutVars>
      </dgm:prSet>
      <dgm:spPr/>
    </dgm:pt>
    <dgm:pt modelId="{FA015514-C780-4E61-B6E1-A8DEE0214C31}" type="pres">
      <dgm:prSet presAssocID="{3E40A62D-83DD-4211-B9F9-D7ED0EB7A02C}" presName="level3hierChild" presStyleCnt="0"/>
      <dgm:spPr/>
    </dgm:pt>
    <dgm:pt modelId="{70DF4F98-5B89-4462-912F-42A128268E3F}" type="pres">
      <dgm:prSet presAssocID="{ED541665-8434-44AD-AD78-E3ACEE365976}" presName="conn2-1" presStyleLbl="parChTrans1D2" presStyleIdx="1" presStyleCnt="3"/>
      <dgm:spPr/>
    </dgm:pt>
    <dgm:pt modelId="{911ED711-DCE2-4564-90D4-7DB49009288D}" type="pres">
      <dgm:prSet presAssocID="{ED541665-8434-44AD-AD78-E3ACEE365976}" presName="connTx" presStyleLbl="parChTrans1D2" presStyleIdx="1" presStyleCnt="3"/>
      <dgm:spPr/>
    </dgm:pt>
    <dgm:pt modelId="{32123D15-A2B1-481C-9715-00BA89B1C762}" type="pres">
      <dgm:prSet presAssocID="{7DC73B60-BDC7-4F3E-AD36-82CA76A690E5}" presName="root2" presStyleCnt="0"/>
      <dgm:spPr/>
    </dgm:pt>
    <dgm:pt modelId="{9879F861-D316-4F4E-9862-4132E06FB286}" type="pres">
      <dgm:prSet presAssocID="{7DC73B60-BDC7-4F3E-AD36-82CA76A690E5}" presName="LevelTwoTextNode" presStyleLbl="node2" presStyleIdx="1" presStyleCnt="3" custScaleY="172896">
        <dgm:presLayoutVars>
          <dgm:chPref val="3"/>
        </dgm:presLayoutVars>
      </dgm:prSet>
      <dgm:spPr/>
    </dgm:pt>
    <dgm:pt modelId="{D8346604-0378-4877-B71A-A0CED293FA87}" type="pres">
      <dgm:prSet presAssocID="{7DC73B60-BDC7-4F3E-AD36-82CA76A690E5}" presName="level3hierChild" presStyleCnt="0"/>
      <dgm:spPr/>
    </dgm:pt>
    <dgm:pt modelId="{ED70CB59-55CA-47DC-98DD-EE419E22B2D5}" type="pres">
      <dgm:prSet presAssocID="{6FF2E7E8-7CFB-485F-96C5-9A49240825B0}" presName="conn2-1" presStyleLbl="parChTrans1D3" presStyleIdx="0" presStyleCnt="2"/>
      <dgm:spPr/>
    </dgm:pt>
    <dgm:pt modelId="{F331C26C-31D2-480E-96E7-8E3F4B16CABA}" type="pres">
      <dgm:prSet presAssocID="{6FF2E7E8-7CFB-485F-96C5-9A49240825B0}" presName="connTx" presStyleLbl="parChTrans1D3" presStyleIdx="0" presStyleCnt="2"/>
      <dgm:spPr/>
    </dgm:pt>
    <dgm:pt modelId="{D7147E32-623E-4EDE-806A-0901843E0B70}" type="pres">
      <dgm:prSet presAssocID="{8D7289DE-F307-4FE8-B59E-039899CD14E5}" presName="root2" presStyleCnt="0"/>
      <dgm:spPr/>
    </dgm:pt>
    <dgm:pt modelId="{17FB0998-607B-4299-9DBD-688705F2FB00}" type="pres">
      <dgm:prSet presAssocID="{8D7289DE-F307-4FE8-B59E-039899CD14E5}" presName="LevelTwoTextNode" presStyleLbl="node3" presStyleIdx="0" presStyleCnt="2" custScaleY="133854">
        <dgm:presLayoutVars>
          <dgm:chPref val="3"/>
        </dgm:presLayoutVars>
      </dgm:prSet>
      <dgm:spPr/>
    </dgm:pt>
    <dgm:pt modelId="{B3E70609-73D4-4E3B-808D-70D8C429CC1E}" type="pres">
      <dgm:prSet presAssocID="{8D7289DE-F307-4FE8-B59E-039899CD14E5}" presName="level3hierChild" presStyleCnt="0"/>
      <dgm:spPr/>
    </dgm:pt>
    <dgm:pt modelId="{10F802F3-7E5A-4472-B00B-B968C9B2FA80}" type="pres">
      <dgm:prSet presAssocID="{231D3FD7-302A-4DA0-98F7-48C3C36DFD74}" presName="conn2-1" presStyleLbl="parChTrans1D3" presStyleIdx="1" presStyleCnt="2"/>
      <dgm:spPr/>
    </dgm:pt>
    <dgm:pt modelId="{4D784083-5629-4692-A225-DCE13322E67D}" type="pres">
      <dgm:prSet presAssocID="{231D3FD7-302A-4DA0-98F7-48C3C36DFD74}" presName="connTx" presStyleLbl="parChTrans1D3" presStyleIdx="1" presStyleCnt="2"/>
      <dgm:spPr/>
    </dgm:pt>
    <dgm:pt modelId="{0EF6F8EC-1083-4552-A216-B5DED060CFC9}" type="pres">
      <dgm:prSet presAssocID="{C6928F48-4209-4C0A-A9EA-42D81BF0E201}" presName="root2" presStyleCnt="0"/>
      <dgm:spPr/>
    </dgm:pt>
    <dgm:pt modelId="{D870B1A5-1B68-4217-A97E-71DD24016915}" type="pres">
      <dgm:prSet presAssocID="{C6928F48-4209-4C0A-A9EA-42D81BF0E201}" presName="LevelTwoTextNode" presStyleLbl="node3" presStyleIdx="1" presStyleCnt="2" custScaleY="129397">
        <dgm:presLayoutVars>
          <dgm:chPref val="3"/>
        </dgm:presLayoutVars>
      </dgm:prSet>
      <dgm:spPr/>
    </dgm:pt>
    <dgm:pt modelId="{555D2307-E798-44EA-8D6C-3A23A39E7B31}" type="pres">
      <dgm:prSet presAssocID="{C6928F48-4209-4C0A-A9EA-42D81BF0E201}" presName="level3hierChild" presStyleCnt="0"/>
      <dgm:spPr/>
    </dgm:pt>
    <dgm:pt modelId="{D7CD463F-91B0-46E7-9AC5-CEF0684DAFB2}" type="pres">
      <dgm:prSet presAssocID="{D680FF9F-33F4-4618-9B7F-DAB89F0FEAA7}" presName="conn2-1" presStyleLbl="parChTrans1D2" presStyleIdx="2" presStyleCnt="3"/>
      <dgm:spPr/>
    </dgm:pt>
    <dgm:pt modelId="{7A726EC4-C10F-4B7C-A643-9FF8DB8C1E3A}" type="pres">
      <dgm:prSet presAssocID="{D680FF9F-33F4-4618-9B7F-DAB89F0FEAA7}" presName="connTx" presStyleLbl="parChTrans1D2" presStyleIdx="2" presStyleCnt="3"/>
      <dgm:spPr/>
    </dgm:pt>
    <dgm:pt modelId="{86A84FF4-59E2-4CBD-B586-00158903B5CA}" type="pres">
      <dgm:prSet presAssocID="{E5AA1F05-71A6-4933-9793-DA53F5E786BF}" presName="root2" presStyleCnt="0"/>
      <dgm:spPr/>
    </dgm:pt>
    <dgm:pt modelId="{1FD6259D-6A56-4095-85A3-C6A2657228FF}" type="pres">
      <dgm:prSet presAssocID="{E5AA1F05-71A6-4933-9793-DA53F5E786BF}" presName="LevelTwoTextNode" presStyleLbl="node2" presStyleIdx="2" presStyleCnt="3" custScaleY="120361">
        <dgm:presLayoutVars>
          <dgm:chPref val="3"/>
        </dgm:presLayoutVars>
      </dgm:prSet>
      <dgm:spPr/>
    </dgm:pt>
    <dgm:pt modelId="{E13E361B-4820-4F38-8413-35F11FE87F9D}" type="pres">
      <dgm:prSet presAssocID="{E5AA1F05-71A6-4933-9793-DA53F5E786BF}" presName="level3hierChild" presStyleCnt="0"/>
      <dgm:spPr/>
    </dgm:pt>
  </dgm:ptLst>
  <dgm:cxnLst>
    <dgm:cxn modelId="{530EA911-4ED2-42AD-9CA1-64D95386EC51}" type="presOf" srcId="{5C80A2BB-2EF9-4AA6-B877-1BB4C309C727}" destId="{81B38FB2-B65C-4F67-BE6E-5AB8321548D0}" srcOrd="0" destOrd="0" presId="urn:microsoft.com/office/officeart/2008/layout/HorizontalMultiLevelHierarchy"/>
    <dgm:cxn modelId="{2F389537-018B-452B-862C-AA6EF12B5CCD}" srcId="{5C80A2BB-2EF9-4AA6-B877-1BB4C309C727}" destId="{7DC73B60-BDC7-4F3E-AD36-82CA76A690E5}" srcOrd="1" destOrd="0" parTransId="{ED541665-8434-44AD-AD78-E3ACEE365976}" sibTransId="{C67972DB-63BE-4A32-B822-FBF564EAB488}"/>
    <dgm:cxn modelId="{5035C15D-B294-4095-813B-2410101064F8}" type="presOf" srcId="{A6724E77-DA14-4E60-B81C-CD3155602532}" destId="{40D999B9-A5E3-4B67-8E3B-85AC0EE0D753}" srcOrd="0" destOrd="0" presId="urn:microsoft.com/office/officeart/2008/layout/HorizontalMultiLevelHierarchy"/>
    <dgm:cxn modelId="{7A94D565-6999-4005-8B60-6C2B4877E408}" type="presOf" srcId="{6FF2E7E8-7CFB-485F-96C5-9A49240825B0}" destId="{F331C26C-31D2-480E-96E7-8E3F4B16CABA}" srcOrd="1" destOrd="0" presId="urn:microsoft.com/office/officeart/2008/layout/HorizontalMultiLevelHierarchy"/>
    <dgm:cxn modelId="{6B460C6D-E17F-48B8-B03A-0157A77EAB33}" type="presOf" srcId="{6C696A5D-F3D2-4653-BDAF-4D4AFC06F887}" destId="{0CA97437-D371-4AEE-B7D5-44509557D85A}" srcOrd="0" destOrd="0" presId="urn:microsoft.com/office/officeart/2008/layout/HorizontalMultiLevelHierarchy"/>
    <dgm:cxn modelId="{D679676D-9E33-470B-AA2E-00C4524BCFEE}" type="presOf" srcId="{ED541665-8434-44AD-AD78-E3ACEE365976}" destId="{70DF4F98-5B89-4462-912F-42A128268E3F}" srcOrd="0" destOrd="0" presId="urn:microsoft.com/office/officeart/2008/layout/HorizontalMultiLevelHierarchy"/>
    <dgm:cxn modelId="{34D7577B-1F0B-49F9-9D73-C9C47EB435DC}" srcId="{7DC73B60-BDC7-4F3E-AD36-82CA76A690E5}" destId="{C6928F48-4209-4C0A-A9EA-42D81BF0E201}" srcOrd="1" destOrd="0" parTransId="{231D3FD7-302A-4DA0-98F7-48C3C36DFD74}" sibTransId="{78FED4F0-3587-4362-AAD8-8B967FBA0AD3}"/>
    <dgm:cxn modelId="{AAD4A37B-7DD7-4958-947C-1C49A6850BF5}" srcId="{6C696A5D-F3D2-4653-BDAF-4D4AFC06F887}" destId="{5C80A2BB-2EF9-4AA6-B877-1BB4C309C727}" srcOrd="0" destOrd="0" parTransId="{4882F7CF-75C5-448D-86DF-FE49EAED499A}" sibTransId="{E3EC190C-84F9-41B8-B02E-440698B2D567}"/>
    <dgm:cxn modelId="{FCFE3A90-AF04-44A4-8739-4CD585198F78}" type="presOf" srcId="{A6724E77-DA14-4E60-B81C-CD3155602532}" destId="{0E02CE0C-9D43-4BA1-87A8-FAD8ED473CE9}" srcOrd="1" destOrd="0" presId="urn:microsoft.com/office/officeart/2008/layout/HorizontalMultiLevelHierarchy"/>
    <dgm:cxn modelId="{13CB399D-7195-4896-9C0A-8C731C6BE0C8}" srcId="{7DC73B60-BDC7-4F3E-AD36-82CA76A690E5}" destId="{8D7289DE-F307-4FE8-B59E-039899CD14E5}" srcOrd="0" destOrd="0" parTransId="{6FF2E7E8-7CFB-485F-96C5-9A49240825B0}" sibTransId="{41304522-8A62-4891-BC13-4647743BC867}"/>
    <dgm:cxn modelId="{BAE1CBA9-896B-47FE-90F0-929452319102}" srcId="{5C80A2BB-2EF9-4AA6-B877-1BB4C309C727}" destId="{3E40A62D-83DD-4211-B9F9-D7ED0EB7A02C}" srcOrd="0" destOrd="0" parTransId="{A6724E77-DA14-4E60-B81C-CD3155602532}" sibTransId="{096A2D55-4522-4B18-8E92-E3FBE5BFD08A}"/>
    <dgm:cxn modelId="{003BEDB3-FEE4-4C30-B9D0-5CFA957131CB}" type="presOf" srcId="{ED541665-8434-44AD-AD78-E3ACEE365976}" destId="{911ED711-DCE2-4564-90D4-7DB49009288D}" srcOrd="1" destOrd="0" presId="urn:microsoft.com/office/officeart/2008/layout/HorizontalMultiLevelHierarchy"/>
    <dgm:cxn modelId="{CAF17ABB-2FCF-40E2-84A6-BC74602D1914}" type="presOf" srcId="{8D7289DE-F307-4FE8-B59E-039899CD14E5}" destId="{17FB0998-607B-4299-9DBD-688705F2FB00}" srcOrd="0" destOrd="0" presId="urn:microsoft.com/office/officeart/2008/layout/HorizontalMultiLevelHierarchy"/>
    <dgm:cxn modelId="{CF59A6C4-3E71-4499-B9C0-0FCCAED52572}" type="presOf" srcId="{231D3FD7-302A-4DA0-98F7-48C3C36DFD74}" destId="{4D784083-5629-4692-A225-DCE13322E67D}" srcOrd="1" destOrd="0" presId="urn:microsoft.com/office/officeart/2008/layout/HorizontalMultiLevelHierarchy"/>
    <dgm:cxn modelId="{EA5F27C5-7F38-4246-A20A-93AA035F5C1C}" type="presOf" srcId="{6FF2E7E8-7CFB-485F-96C5-9A49240825B0}" destId="{ED70CB59-55CA-47DC-98DD-EE419E22B2D5}" srcOrd="0" destOrd="0" presId="urn:microsoft.com/office/officeart/2008/layout/HorizontalMultiLevelHierarchy"/>
    <dgm:cxn modelId="{ED04B6C8-F609-4457-A62F-466D6EB8806F}" type="presOf" srcId="{D680FF9F-33F4-4618-9B7F-DAB89F0FEAA7}" destId="{D7CD463F-91B0-46E7-9AC5-CEF0684DAFB2}" srcOrd="0" destOrd="0" presId="urn:microsoft.com/office/officeart/2008/layout/HorizontalMultiLevelHierarchy"/>
    <dgm:cxn modelId="{5589CDCB-1E43-4BFF-B742-7AE1595D485F}" type="presOf" srcId="{3E40A62D-83DD-4211-B9F9-D7ED0EB7A02C}" destId="{E986A3F8-46EC-4811-88EF-2ABD588825C4}" srcOrd="0" destOrd="0" presId="urn:microsoft.com/office/officeart/2008/layout/HorizontalMultiLevelHierarchy"/>
    <dgm:cxn modelId="{80D3D0D5-B4BB-4D0C-82A8-52B4A1DCCF0E}" srcId="{5C80A2BB-2EF9-4AA6-B877-1BB4C309C727}" destId="{E5AA1F05-71A6-4933-9793-DA53F5E786BF}" srcOrd="2" destOrd="0" parTransId="{D680FF9F-33F4-4618-9B7F-DAB89F0FEAA7}" sibTransId="{FA23A2FA-8BD1-4C13-B023-2CF3DE57D1DF}"/>
    <dgm:cxn modelId="{BBD7BCD7-702E-4723-9068-089962F49329}" type="presOf" srcId="{7DC73B60-BDC7-4F3E-AD36-82CA76A690E5}" destId="{9879F861-D316-4F4E-9862-4132E06FB286}" srcOrd="0" destOrd="0" presId="urn:microsoft.com/office/officeart/2008/layout/HorizontalMultiLevelHierarchy"/>
    <dgm:cxn modelId="{91528BE0-0610-493D-BE65-9EDC984E6D69}" type="presOf" srcId="{C6928F48-4209-4C0A-A9EA-42D81BF0E201}" destId="{D870B1A5-1B68-4217-A97E-71DD24016915}" srcOrd="0" destOrd="0" presId="urn:microsoft.com/office/officeart/2008/layout/HorizontalMultiLevelHierarchy"/>
    <dgm:cxn modelId="{365312E5-800F-4437-BB47-14096CBAD4E6}" type="presOf" srcId="{231D3FD7-302A-4DA0-98F7-48C3C36DFD74}" destId="{10F802F3-7E5A-4472-B00B-B968C9B2FA80}" srcOrd="0" destOrd="0" presId="urn:microsoft.com/office/officeart/2008/layout/HorizontalMultiLevelHierarchy"/>
    <dgm:cxn modelId="{4A8448F0-AEC0-42BF-9F47-0CE2FB782C25}" type="presOf" srcId="{D680FF9F-33F4-4618-9B7F-DAB89F0FEAA7}" destId="{7A726EC4-C10F-4B7C-A643-9FF8DB8C1E3A}" srcOrd="1" destOrd="0" presId="urn:microsoft.com/office/officeart/2008/layout/HorizontalMultiLevelHierarchy"/>
    <dgm:cxn modelId="{ACEB86F3-CE14-4E36-BEA6-6D6EF97E8901}" type="presOf" srcId="{E5AA1F05-71A6-4933-9793-DA53F5E786BF}" destId="{1FD6259D-6A56-4095-85A3-C6A2657228FF}" srcOrd="0" destOrd="0" presId="urn:microsoft.com/office/officeart/2008/layout/HorizontalMultiLevelHierarchy"/>
    <dgm:cxn modelId="{DC09D449-56D4-4AF3-8EFD-E0D37CE70837}" type="presParOf" srcId="{0CA97437-D371-4AEE-B7D5-44509557D85A}" destId="{A93F9BB6-AE0D-4252-861B-D76756EBB57E}" srcOrd="0" destOrd="0" presId="urn:microsoft.com/office/officeart/2008/layout/HorizontalMultiLevelHierarchy"/>
    <dgm:cxn modelId="{A5F1DD2D-A42D-45C2-B289-301A749ED108}" type="presParOf" srcId="{A93F9BB6-AE0D-4252-861B-D76756EBB57E}" destId="{81B38FB2-B65C-4F67-BE6E-5AB8321548D0}" srcOrd="0" destOrd="0" presId="urn:microsoft.com/office/officeart/2008/layout/HorizontalMultiLevelHierarchy"/>
    <dgm:cxn modelId="{CDB05B60-67B3-4D68-AA99-7EE2A20C0833}" type="presParOf" srcId="{A93F9BB6-AE0D-4252-861B-D76756EBB57E}" destId="{19BA56B2-A60F-4451-A177-38D9DC497E91}" srcOrd="1" destOrd="0" presId="urn:microsoft.com/office/officeart/2008/layout/HorizontalMultiLevelHierarchy"/>
    <dgm:cxn modelId="{1615E28A-DAD8-4E07-9F32-F1C442D11B28}" type="presParOf" srcId="{19BA56B2-A60F-4451-A177-38D9DC497E91}" destId="{40D999B9-A5E3-4B67-8E3B-85AC0EE0D753}" srcOrd="0" destOrd="0" presId="urn:microsoft.com/office/officeart/2008/layout/HorizontalMultiLevelHierarchy"/>
    <dgm:cxn modelId="{ED7576F6-B3B2-468A-8D36-E869DBC3CCD1}" type="presParOf" srcId="{40D999B9-A5E3-4B67-8E3B-85AC0EE0D753}" destId="{0E02CE0C-9D43-4BA1-87A8-FAD8ED473CE9}" srcOrd="0" destOrd="0" presId="urn:microsoft.com/office/officeart/2008/layout/HorizontalMultiLevelHierarchy"/>
    <dgm:cxn modelId="{D673BAAA-A3DD-433C-B551-BFA1C028A4B9}" type="presParOf" srcId="{19BA56B2-A60F-4451-A177-38D9DC497E91}" destId="{18F3D054-2CD4-4ECF-AF61-04D4A3C7D0F8}" srcOrd="1" destOrd="0" presId="urn:microsoft.com/office/officeart/2008/layout/HorizontalMultiLevelHierarchy"/>
    <dgm:cxn modelId="{7D1581DF-690A-408E-AB9E-51BBD8ED946C}" type="presParOf" srcId="{18F3D054-2CD4-4ECF-AF61-04D4A3C7D0F8}" destId="{E986A3F8-46EC-4811-88EF-2ABD588825C4}" srcOrd="0" destOrd="0" presId="urn:microsoft.com/office/officeart/2008/layout/HorizontalMultiLevelHierarchy"/>
    <dgm:cxn modelId="{5FAB448C-9005-4442-B51F-B58511A9CEB0}" type="presParOf" srcId="{18F3D054-2CD4-4ECF-AF61-04D4A3C7D0F8}" destId="{FA015514-C780-4E61-B6E1-A8DEE0214C31}" srcOrd="1" destOrd="0" presId="urn:microsoft.com/office/officeart/2008/layout/HorizontalMultiLevelHierarchy"/>
    <dgm:cxn modelId="{5D8635CA-A778-4E0C-A0FE-F2F2F879A924}" type="presParOf" srcId="{19BA56B2-A60F-4451-A177-38D9DC497E91}" destId="{70DF4F98-5B89-4462-912F-42A128268E3F}" srcOrd="2" destOrd="0" presId="urn:microsoft.com/office/officeart/2008/layout/HorizontalMultiLevelHierarchy"/>
    <dgm:cxn modelId="{1261565D-4A78-42F1-AB5F-C2E9E30F9D51}" type="presParOf" srcId="{70DF4F98-5B89-4462-912F-42A128268E3F}" destId="{911ED711-DCE2-4564-90D4-7DB49009288D}" srcOrd="0" destOrd="0" presId="urn:microsoft.com/office/officeart/2008/layout/HorizontalMultiLevelHierarchy"/>
    <dgm:cxn modelId="{4BC0BD65-11F8-4C2A-B3D3-0EBB7DFB1DDC}" type="presParOf" srcId="{19BA56B2-A60F-4451-A177-38D9DC497E91}" destId="{32123D15-A2B1-481C-9715-00BA89B1C762}" srcOrd="3" destOrd="0" presId="urn:microsoft.com/office/officeart/2008/layout/HorizontalMultiLevelHierarchy"/>
    <dgm:cxn modelId="{F24D1D2A-08B8-4F04-96F6-967C053C99F1}" type="presParOf" srcId="{32123D15-A2B1-481C-9715-00BA89B1C762}" destId="{9879F861-D316-4F4E-9862-4132E06FB286}" srcOrd="0" destOrd="0" presId="urn:microsoft.com/office/officeart/2008/layout/HorizontalMultiLevelHierarchy"/>
    <dgm:cxn modelId="{D27D954A-E2DE-468D-83E5-7AA3DFCAFD4A}" type="presParOf" srcId="{32123D15-A2B1-481C-9715-00BA89B1C762}" destId="{D8346604-0378-4877-B71A-A0CED293FA87}" srcOrd="1" destOrd="0" presId="urn:microsoft.com/office/officeart/2008/layout/HorizontalMultiLevelHierarchy"/>
    <dgm:cxn modelId="{8AB1B60B-9A4E-4624-A2D9-7753619A31B9}" type="presParOf" srcId="{D8346604-0378-4877-B71A-A0CED293FA87}" destId="{ED70CB59-55CA-47DC-98DD-EE419E22B2D5}" srcOrd="0" destOrd="0" presId="urn:microsoft.com/office/officeart/2008/layout/HorizontalMultiLevelHierarchy"/>
    <dgm:cxn modelId="{43CD6B28-1FEB-4CB6-A3D4-46DA03F0B0F8}" type="presParOf" srcId="{ED70CB59-55CA-47DC-98DD-EE419E22B2D5}" destId="{F331C26C-31D2-480E-96E7-8E3F4B16CABA}" srcOrd="0" destOrd="0" presId="urn:microsoft.com/office/officeart/2008/layout/HorizontalMultiLevelHierarchy"/>
    <dgm:cxn modelId="{650BD00E-24F6-4A05-866B-FBC3EA868E0F}" type="presParOf" srcId="{D8346604-0378-4877-B71A-A0CED293FA87}" destId="{D7147E32-623E-4EDE-806A-0901843E0B70}" srcOrd="1" destOrd="0" presId="urn:microsoft.com/office/officeart/2008/layout/HorizontalMultiLevelHierarchy"/>
    <dgm:cxn modelId="{7EF862D3-1E3B-4E4E-A581-1A571F6CA4B0}" type="presParOf" srcId="{D7147E32-623E-4EDE-806A-0901843E0B70}" destId="{17FB0998-607B-4299-9DBD-688705F2FB00}" srcOrd="0" destOrd="0" presId="urn:microsoft.com/office/officeart/2008/layout/HorizontalMultiLevelHierarchy"/>
    <dgm:cxn modelId="{034DE7D8-8061-4F13-B98B-3C7DB11BD3CA}" type="presParOf" srcId="{D7147E32-623E-4EDE-806A-0901843E0B70}" destId="{B3E70609-73D4-4E3B-808D-70D8C429CC1E}" srcOrd="1" destOrd="0" presId="urn:microsoft.com/office/officeart/2008/layout/HorizontalMultiLevelHierarchy"/>
    <dgm:cxn modelId="{B7C574FC-D962-4E1C-B73E-E89004590053}" type="presParOf" srcId="{D8346604-0378-4877-B71A-A0CED293FA87}" destId="{10F802F3-7E5A-4472-B00B-B968C9B2FA80}" srcOrd="2" destOrd="0" presId="urn:microsoft.com/office/officeart/2008/layout/HorizontalMultiLevelHierarchy"/>
    <dgm:cxn modelId="{9CA3E55C-6046-4E97-98D9-28AEB731EA29}" type="presParOf" srcId="{10F802F3-7E5A-4472-B00B-B968C9B2FA80}" destId="{4D784083-5629-4692-A225-DCE13322E67D}" srcOrd="0" destOrd="0" presId="urn:microsoft.com/office/officeart/2008/layout/HorizontalMultiLevelHierarchy"/>
    <dgm:cxn modelId="{86742EC7-C924-4C78-896D-12F3015AE0C0}" type="presParOf" srcId="{D8346604-0378-4877-B71A-A0CED293FA87}" destId="{0EF6F8EC-1083-4552-A216-B5DED060CFC9}" srcOrd="3" destOrd="0" presId="urn:microsoft.com/office/officeart/2008/layout/HorizontalMultiLevelHierarchy"/>
    <dgm:cxn modelId="{1CEA2D89-E459-4F29-BF5A-6778D6A1E3B7}" type="presParOf" srcId="{0EF6F8EC-1083-4552-A216-B5DED060CFC9}" destId="{D870B1A5-1B68-4217-A97E-71DD24016915}" srcOrd="0" destOrd="0" presId="urn:microsoft.com/office/officeart/2008/layout/HorizontalMultiLevelHierarchy"/>
    <dgm:cxn modelId="{47BED6EB-5DC6-4293-A4D2-F4E0019AEA39}" type="presParOf" srcId="{0EF6F8EC-1083-4552-A216-B5DED060CFC9}" destId="{555D2307-E798-44EA-8D6C-3A23A39E7B31}" srcOrd="1" destOrd="0" presId="urn:microsoft.com/office/officeart/2008/layout/HorizontalMultiLevelHierarchy"/>
    <dgm:cxn modelId="{CC6894E3-8ECB-41E0-B332-7A37F0D56E1F}" type="presParOf" srcId="{19BA56B2-A60F-4451-A177-38D9DC497E91}" destId="{D7CD463F-91B0-46E7-9AC5-CEF0684DAFB2}" srcOrd="4" destOrd="0" presId="urn:microsoft.com/office/officeart/2008/layout/HorizontalMultiLevelHierarchy"/>
    <dgm:cxn modelId="{DB3691D2-3FFE-4FE7-8224-A8DB9FF8CC6F}" type="presParOf" srcId="{D7CD463F-91B0-46E7-9AC5-CEF0684DAFB2}" destId="{7A726EC4-C10F-4B7C-A643-9FF8DB8C1E3A}" srcOrd="0" destOrd="0" presId="urn:microsoft.com/office/officeart/2008/layout/HorizontalMultiLevelHierarchy"/>
    <dgm:cxn modelId="{D41F4278-2EC9-4D05-8417-D423254AA9B0}" type="presParOf" srcId="{19BA56B2-A60F-4451-A177-38D9DC497E91}" destId="{86A84FF4-59E2-4CBD-B586-00158903B5CA}" srcOrd="5" destOrd="0" presId="urn:microsoft.com/office/officeart/2008/layout/HorizontalMultiLevelHierarchy"/>
    <dgm:cxn modelId="{8B39D7FC-34FB-4FD0-A10B-71221DC76914}" type="presParOf" srcId="{86A84FF4-59E2-4CBD-B586-00158903B5CA}" destId="{1FD6259D-6A56-4095-85A3-C6A2657228FF}" srcOrd="0" destOrd="0" presId="urn:microsoft.com/office/officeart/2008/layout/HorizontalMultiLevelHierarchy"/>
    <dgm:cxn modelId="{76C10B32-FE77-4D1E-A115-84ADF659933C}" type="presParOf" srcId="{86A84FF4-59E2-4CBD-B586-00158903B5CA}" destId="{E13E361B-4820-4F38-8413-35F11FE87F9D}"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D463F-91B0-46E7-9AC5-CEF0684DAFB2}">
      <dsp:nvSpPr>
        <dsp:cNvPr id="0" name=""/>
        <dsp:cNvSpPr/>
      </dsp:nvSpPr>
      <dsp:spPr>
        <a:xfrm>
          <a:off x="1227119" y="3006213"/>
          <a:ext cx="300764" cy="1763180"/>
        </a:xfrm>
        <a:custGeom>
          <a:avLst/>
          <a:gdLst/>
          <a:ahLst/>
          <a:cxnLst/>
          <a:rect l="0" t="0" r="0" b="0"/>
          <a:pathLst>
            <a:path>
              <a:moveTo>
                <a:pt x="0" y="0"/>
              </a:moveTo>
              <a:lnTo>
                <a:pt x="150382" y="0"/>
              </a:lnTo>
              <a:lnTo>
                <a:pt x="150382" y="1763180"/>
              </a:lnTo>
              <a:lnTo>
                <a:pt x="300764" y="176318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1" kern="1200"/>
        </a:p>
      </dsp:txBody>
      <dsp:txXfrm>
        <a:off x="1332785" y="3843087"/>
        <a:ext cx="89432" cy="89432"/>
      </dsp:txXfrm>
    </dsp:sp>
    <dsp:sp modelId="{10F802F3-7E5A-4472-B00B-B968C9B2FA80}">
      <dsp:nvSpPr>
        <dsp:cNvPr id="0" name=""/>
        <dsp:cNvSpPr/>
      </dsp:nvSpPr>
      <dsp:spPr>
        <a:xfrm>
          <a:off x="4543714" y="3191337"/>
          <a:ext cx="603166" cy="730299"/>
        </a:xfrm>
        <a:custGeom>
          <a:avLst/>
          <a:gdLst/>
          <a:ahLst/>
          <a:cxnLst/>
          <a:rect l="0" t="0" r="0" b="0"/>
          <a:pathLst>
            <a:path>
              <a:moveTo>
                <a:pt x="0" y="0"/>
              </a:moveTo>
              <a:lnTo>
                <a:pt x="301583" y="0"/>
              </a:lnTo>
              <a:lnTo>
                <a:pt x="301583" y="730299"/>
              </a:lnTo>
              <a:lnTo>
                <a:pt x="603166" y="73029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a:off x="4821618" y="3532808"/>
        <a:ext cx="47358" cy="47358"/>
      </dsp:txXfrm>
    </dsp:sp>
    <dsp:sp modelId="{ED70CB59-55CA-47DC-98DD-EE419E22B2D5}">
      <dsp:nvSpPr>
        <dsp:cNvPr id="0" name=""/>
        <dsp:cNvSpPr/>
      </dsp:nvSpPr>
      <dsp:spPr>
        <a:xfrm>
          <a:off x="4543714" y="2481527"/>
          <a:ext cx="603166" cy="709809"/>
        </a:xfrm>
        <a:custGeom>
          <a:avLst/>
          <a:gdLst/>
          <a:ahLst/>
          <a:cxnLst/>
          <a:rect l="0" t="0" r="0" b="0"/>
          <a:pathLst>
            <a:path>
              <a:moveTo>
                <a:pt x="0" y="709809"/>
              </a:moveTo>
              <a:lnTo>
                <a:pt x="301583" y="709809"/>
              </a:lnTo>
              <a:lnTo>
                <a:pt x="301583" y="0"/>
              </a:lnTo>
              <a:lnTo>
                <a:pt x="603166" y="0"/>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a:off x="4822011" y="2813146"/>
        <a:ext cx="46573" cy="46573"/>
      </dsp:txXfrm>
    </dsp:sp>
    <dsp:sp modelId="{70DF4F98-5B89-4462-912F-42A128268E3F}">
      <dsp:nvSpPr>
        <dsp:cNvPr id="0" name=""/>
        <dsp:cNvSpPr/>
      </dsp:nvSpPr>
      <dsp:spPr>
        <a:xfrm>
          <a:off x="1227119" y="3006213"/>
          <a:ext cx="300764" cy="185124"/>
        </a:xfrm>
        <a:custGeom>
          <a:avLst/>
          <a:gdLst/>
          <a:ahLst/>
          <a:cxnLst/>
          <a:rect l="0" t="0" r="0" b="0"/>
          <a:pathLst>
            <a:path>
              <a:moveTo>
                <a:pt x="0" y="0"/>
              </a:moveTo>
              <a:lnTo>
                <a:pt x="150382" y="0"/>
              </a:lnTo>
              <a:lnTo>
                <a:pt x="150382" y="185124"/>
              </a:lnTo>
              <a:lnTo>
                <a:pt x="300764" y="185124"/>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a:off x="1368672" y="3089946"/>
        <a:ext cx="17658" cy="17658"/>
      </dsp:txXfrm>
    </dsp:sp>
    <dsp:sp modelId="{40D999B9-A5E3-4B67-8E3B-85AC0EE0D753}">
      <dsp:nvSpPr>
        <dsp:cNvPr id="0" name=""/>
        <dsp:cNvSpPr/>
      </dsp:nvSpPr>
      <dsp:spPr>
        <a:xfrm>
          <a:off x="1227119" y="1428157"/>
          <a:ext cx="300764" cy="1578056"/>
        </a:xfrm>
        <a:custGeom>
          <a:avLst/>
          <a:gdLst/>
          <a:ahLst/>
          <a:cxnLst/>
          <a:rect l="0" t="0" r="0" b="0"/>
          <a:pathLst>
            <a:path>
              <a:moveTo>
                <a:pt x="0" y="1578056"/>
              </a:moveTo>
              <a:lnTo>
                <a:pt x="150382" y="1578056"/>
              </a:lnTo>
              <a:lnTo>
                <a:pt x="150382" y="0"/>
              </a:lnTo>
              <a:lnTo>
                <a:pt x="300764"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a:p>
      </dsp:txBody>
      <dsp:txXfrm>
        <a:off x="1337340" y="2177023"/>
        <a:ext cx="80323" cy="80323"/>
      </dsp:txXfrm>
    </dsp:sp>
    <dsp:sp modelId="{81B38FB2-B65C-4F67-BE6E-5AB8321548D0}">
      <dsp:nvSpPr>
        <dsp:cNvPr id="0" name=""/>
        <dsp:cNvSpPr/>
      </dsp:nvSpPr>
      <dsp:spPr>
        <a:xfrm rot="16200000">
          <a:off x="-1652243" y="2546483"/>
          <a:ext cx="4839265" cy="919460"/>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Century Gothic" panose="020B0502020202020204" pitchFamily="34" charset="0"/>
              <a:ea typeface="Segoe UI" panose="020B0502040204020203" pitchFamily="34" charset="0"/>
              <a:cs typeface="Segoe UI" panose="020B0502040204020203" pitchFamily="34" charset="0"/>
            </a:rPr>
            <a:t>HOUSING OPPORTUNITY</a:t>
          </a:r>
        </a:p>
      </dsp:txBody>
      <dsp:txXfrm>
        <a:off x="-1652243" y="2546483"/>
        <a:ext cx="4839265" cy="919460"/>
      </dsp:txXfrm>
    </dsp:sp>
    <dsp:sp modelId="{E986A3F8-46EC-4811-88EF-2ABD588825C4}">
      <dsp:nvSpPr>
        <dsp:cNvPr id="0" name=""/>
        <dsp:cNvSpPr/>
      </dsp:nvSpPr>
      <dsp:spPr>
        <a:xfrm>
          <a:off x="1527884" y="689697"/>
          <a:ext cx="3015830" cy="1476920"/>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622300">
            <a:lnSpc>
              <a:spcPct val="90000"/>
            </a:lnSpc>
            <a:spcBef>
              <a:spcPct val="0"/>
            </a:spcBef>
            <a:spcAft>
              <a:spcPct val="35000"/>
            </a:spcAft>
            <a:buNone/>
          </a:pPr>
          <a:r>
            <a:rPr lang="en-US" sz="1400" b="1" kern="1200" dirty="0">
              <a:latin typeface="Century Gothic" panose="020B0502020202020204" pitchFamily="34" charset="0"/>
              <a:ea typeface="Segoe UI" panose="020B0502040204020203" pitchFamily="34" charset="0"/>
              <a:cs typeface="Segoe UI" panose="020B0502040204020203" pitchFamily="34" charset="0"/>
            </a:rPr>
            <a:t>MARKET AFFORDABLE (~8,300 in 2023*)</a:t>
          </a:r>
        </a:p>
        <a:p>
          <a:pPr marL="0" lvl="0" indent="0" algn="l" defTabSz="622300">
            <a:lnSpc>
              <a:spcPct val="90000"/>
            </a:lnSpc>
            <a:spcBef>
              <a:spcPct val="0"/>
            </a:spcBef>
            <a:spcAft>
              <a:spcPct val="35000"/>
            </a:spcAft>
            <a:buNone/>
          </a:pPr>
          <a:r>
            <a:rPr lang="en-US" sz="1400" b="1" kern="1200" dirty="0">
              <a:latin typeface="Century Gothic" panose="020B0502020202020204" pitchFamily="34" charset="0"/>
              <a:ea typeface="Segoe UI" panose="020B0502040204020203" pitchFamily="34" charset="0"/>
              <a:cs typeface="Segoe UI" panose="020B0502040204020203" pitchFamily="34" charset="0"/>
            </a:rPr>
            <a:t>non-subsidized units affordable due to their age, amenities, condition, and/or location</a:t>
          </a:r>
        </a:p>
        <a:p>
          <a:pPr marL="0" lvl="0" indent="0" algn="ctr" defTabSz="622300">
            <a:lnSpc>
              <a:spcPct val="90000"/>
            </a:lnSpc>
            <a:spcBef>
              <a:spcPct val="0"/>
            </a:spcBef>
            <a:spcAft>
              <a:spcPct val="35000"/>
            </a:spcAft>
            <a:buNone/>
          </a:pPr>
          <a:endParaRPr lang="en-US" sz="1400" b="1" kern="1200" dirty="0">
            <a:latin typeface="Century Gothic" panose="020B0502020202020204" pitchFamily="34" charset="0"/>
            <a:ea typeface="Segoe UI" panose="020B0502040204020203" pitchFamily="34" charset="0"/>
            <a:cs typeface="Segoe UI" panose="020B0502040204020203" pitchFamily="34" charset="0"/>
          </a:endParaRPr>
        </a:p>
      </dsp:txBody>
      <dsp:txXfrm>
        <a:off x="1527884" y="689697"/>
        <a:ext cx="3015830" cy="1476920"/>
      </dsp:txXfrm>
    </dsp:sp>
    <dsp:sp modelId="{9879F861-D316-4F4E-9862-4132E06FB286}">
      <dsp:nvSpPr>
        <dsp:cNvPr id="0" name=""/>
        <dsp:cNvSpPr/>
      </dsp:nvSpPr>
      <dsp:spPr>
        <a:xfrm>
          <a:off x="1527884" y="2396482"/>
          <a:ext cx="3015830" cy="1589710"/>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177800">
            <a:lnSpc>
              <a:spcPct val="90000"/>
            </a:lnSpc>
            <a:spcBef>
              <a:spcPct val="0"/>
            </a:spcBef>
            <a:spcAft>
              <a:spcPct val="35000"/>
            </a:spcAft>
            <a:buNone/>
          </a:pPr>
          <a:endParaRPr lang="en-US" sz="400" b="1" kern="1200" dirty="0">
            <a:latin typeface="Century Gothic" panose="020B0502020202020204" pitchFamily="34" charset="0"/>
            <a:ea typeface="Segoe UI" panose="020B0502040204020203" pitchFamily="34" charset="0"/>
            <a:cs typeface="Segoe UI" panose="020B0502040204020203" pitchFamily="34" charset="0"/>
          </a:endParaRPr>
        </a:p>
        <a:p>
          <a:pPr marL="0" lvl="0" indent="0" algn="l" defTabSz="177800">
            <a:lnSpc>
              <a:spcPct val="90000"/>
            </a:lnSpc>
            <a:spcBef>
              <a:spcPct val="0"/>
            </a:spcBef>
            <a:spcAft>
              <a:spcPct val="35000"/>
            </a:spcAft>
            <a:buNone/>
          </a:pPr>
          <a:r>
            <a:rPr lang="en-US" sz="1400" b="1" kern="1200" dirty="0">
              <a:latin typeface="Century Gothic" panose="020B0502020202020204" pitchFamily="34" charset="0"/>
              <a:ea typeface="Segoe UI" panose="020B0502040204020203" pitchFamily="34" charset="0"/>
              <a:cs typeface="Segoe UI" panose="020B0502040204020203" pitchFamily="34" charset="0"/>
            </a:rPr>
            <a:t>COMMITTED AFFORDABLE (~5,000 in 2023)</a:t>
          </a:r>
        </a:p>
        <a:p>
          <a:pPr marL="0" lvl="0" indent="0" algn="l" defTabSz="177800">
            <a:lnSpc>
              <a:spcPct val="90000"/>
            </a:lnSpc>
            <a:spcBef>
              <a:spcPct val="0"/>
            </a:spcBef>
            <a:spcAft>
              <a:spcPct val="35000"/>
            </a:spcAft>
            <a:buNone/>
          </a:pPr>
          <a:r>
            <a:rPr lang="en-US" sz="1400" b="1" kern="1200" dirty="0">
              <a:latin typeface="Century Gothic" panose="020B0502020202020204" pitchFamily="34" charset="0"/>
              <a:ea typeface="Segoe UI" panose="020B0502040204020203" pitchFamily="34" charset="0"/>
              <a:cs typeface="Segoe UI" panose="020B0502040204020203" pitchFamily="34" charset="0"/>
            </a:rPr>
            <a:t>units receiving assistance (local and/or federal) or made affordable through developer contributions</a:t>
          </a:r>
        </a:p>
      </dsp:txBody>
      <dsp:txXfrm>
        <a:off x="1527884" y="2396482"/>
        <a:ext cx="3015830" cy="1589710"/>
      </dsp:txXfrm>
    </dsp:sp>
    <dsp:sp modelId="{17FB0998-607B-4299-9DBD-688705F2FB00}">
      <dsp:nvSpPr>
        <dsp:cNvPr id="0" name=""/>
        <dsp:cNvSpPr/>
      </dsp:nvSpPr>
      <dsp:spPr>
        <a:xfrm>
          <a:off x="5146880" y="1866160"/>
          <a:ext cx="3015830" cy="1230734"/>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577850">
            <a:lnSpc>
              <a:spcPct val="90000"/>
            </a:lnSpc>
            <a:spcBef>
              <a:spcPct val="0"/>
            </a:spcBef>
            <a:spcAft>
              <a:spcPct val="35000"/>
            </a:spcAft>
            <a:buNone/>
          </a:pPr>
          <a:r>
            <a:rPr lang="en-US" sz="1300" b="1" kern="1200">
              <a:latin typeface="Century Gothic" panose="020B0502020202020204" pitchFamily="34" charset="0"/>
              <a:ea typeface="Segoe UI" panose="020B0502040204020203" pitchFamily="34" charset="0"/>
              <a:cs typeface="Segoe UI" panose="020B0502040204020203" pitchFamily="34" charset="0"/>
            </a:rPr>
            <a:t>Rental and for-sale set-aside units secured through development process, including through bonus density and height</a:t>
          </a:r>
          <a:endParaRPr lang="en-US" sz="1300" b="1" kern="1200" dirty="0">
            <a:latin typeface="Century Gothic" panose="020B0502020202020204" pitchFamily="34" charset="0"/>
            <a:ea typeface="Segoe UI" panose="020B0502040204020203" pitchFamily="34" charset="0"/>
            <a:cs typeface="Segoe UI" panose="020B0502040204020203" pitchFamily="34" charset="0"/>
          </a:endParaRPr>
        </a:p>
      </dsp:txBody>
      <dsp:txXfrm>
        <a:off x="5146880" y="1866160"/>
        <a:ext cx="3015830" cy="1230734"/>
      </dsp:txXfrm>
    </dsp:sp>
    <dsp:sp modelId="{D870B1A5-1B68-4217-A97E-71DD24016915}">
      <dsp:nvSpPr>
        <dsp:cNvPr id="0" name=""/>
        <dsp:cNvSpPr/>
      </dsp:nvSpPr>
      <dsp:spPr>
        <a:xfrm>
          <a:off x="5146880" y="3326760"/>
          <a:ext cx="3015830" cy="1189754"/>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577850">
            <a:lnSpc>
              <a:spcPct val="90000"/>
            </a:lnSpc>
            <a:spcBef>
              <a:spcPct val="0"/>
            </a:spcBef>
            <a:spcAft>
              <a:spcPct val="35000"/>
            </a:spcAft>
            <a:buNone/>
          </a:pPr>
          <a:r>
            <a:rPr lang="en-US" sz="1300" b="1" kern="1200">
              <a:latin typeface="Century Gothic" panose="020B0502020202020204" pitchFamily="34" charset="0"/>
              <a:ea typeface="Segoe UI" panose="020B0502040204020203" pitchFamily="34" charset="0"/>
              <a:cs typeface="Segoe UI" panose="020B0502040204020203" pitchFamily="34" charset="0"/>
            </a:rPr>
            <a:t>Publicly assisted housing units (public housing, nonprofit housing projects, HUD-funded affordable units in privately-owned properties)</a:t>
          </a:r>
          <a:endParaRPr lang="en-US" sz="1300" b="1" kern="1200" dirty="0">
            <a:latin typeface="Century Gothic" panose="020B0502020202020204" pitchFamily="34" charset="0"/>
            <a:ea typeface="Segoe UI" panose="020B0502040204020203" pitchFamily="34" charset="0"/>
            <a:cs typeface="Segoe UI" panose="020B0502040204020203" pitchFamily="34" charset="0"/>
          </a:endParaRPr>
        </a:p>
      </dsp:txBody>
      <dsp:txXfrm>
        <a:off x="5146880" y="3326760"/>
        <a:ext cx="3015830" cy="1189754"/>
      </dsp:txXfrm>
    </dsp:sp>
    <dsp:sp modelId="{1FD6259D-6A56-4095-85A3-C6A2657228FF}">
      <dsp:nvSpPr>
        <dsp:cNvPr id="0" name=""/>
        <dsp:cNvSpPr/>
      </dsp:nvSpPr>
      <dsp:spPr>
        <a:xfrm>
          <a:off x="1527884" y="4216058"/>
          <a:ext cx="3015830" cy="1106671"/>
        </a:xfrm>
        <a:prstGeom prst="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t" anchorCtr="0">
          <a:noAutofit/>
        </a:bodyPr>
        <a:lstStyle/>
        <a:p>
          <a:pPr marL="0" lvl="0" algn="ctr" defTabSz="488950">
            <a:lnSpc>
              <a:spcPct val="90000"/>
            </a:lnSpc>
            <a:spcBef>
              <a:spcPct val="0"/>
            </a:spcBef>
            <a:spcAft>
              <a:spcPct val="35000"/>
            </a:spcAft>
            <a:buNone/>
          </a:pPr>
          <a:endParaRPr lang="en-US" sz="1100" b="1" kern="1200" dirty="0">
            <a:latin typeface="Century Gothic" panose="020B0502020202020204" pitchFamily="34" charset="0"/>
            <a:ea typeface="Segoe UI" panose="020B0502040204020203" pitchFamily="34" charset="0"/>
            <a:cs typeface="Segoe UI" panose="020B0502040204020203" pitchFamily="34" charset="0"/>
          </a:endParaRPr>
        </a:p>
        <a:p>
          <a:pPr marL="119063" lvl="0" indent="0" algn="l" defTabSz="488950">
            <a:lnSpc>
              <a:spcPct val="90000"/>
            </a:lnSpc>
            <a:spcBef>
              <a:spcPct val="0"/>
            </a:spcBef>
            <a:spcAft>
              <a:spcPct val="35000"/>
            </a:spcAft>
            <a:buNone/>
          </a:pPr>
          <a:r>
            <a:rPr lang="en-US" sz="1400" b="1" kern="1200" dirty="0">
              <a:latin typeface="Century Gothic" panose="020B0502020202020204" pitchFamily="34" charset="0"/>
              <a:ea typeface="Segoe UI" panose="020B0502040204020203" pitchFamily="34" charset="0"/>
              <a:cs typeface="Segoe UI" panose="020B0502040204020203" pitchFamily="34" charset="0"/>
            </a:rPr>
            <a:t>AFFORDABLE CONDOMINIUMS (~4,700 in 2023)</a:t>
          </a:r>
        </a:p>
        <a:p>
          <a:pPr marL="119063" lvl="0" indent="0" algn="l" defTabSz="488950">
            <a:lnSpc>
              <a:spcPct val="90000"/>
            </a:lnSpc>
            <a:spcBef>
              <a:spcPct val="0"/>
            </a:spcBef>
            <a:spcAft>
              <a:spcPct val="35000"/>
            </a:spcAft>
            <a:buNone/>
          </a:pPr>
          <a:r>
            <a:rPr lang="en-US" sz="1400" b="1" kern="1200" dirty="0">
              <a:latin typeface="Century Gothic" panose="020B0502020202020204" pitchFamily="34" charset="0"/>
              <a:ea typeface="Segoe UI" panose="020B0502040204020203" pitchFamily="34" charset="0"/>
              <a:cs typeface="Segoe UI" panose="020B0502040204020203" pitchFamily="34" charset="0"/>
            </a:rPr>
            <a:t>units assessed up to $249,000</a:t>
          </a:r>
        </a:p>
      </dsp:txBody>
      <dsp:txXfrm>
        <a:off x="1527884" y="4216058"/>
        <a:ext cx="3015830" cy="1106671"/>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EF477F84-F2AD-4529-8E21-210F5F07A496}" type="datetimeFigureOut">
              <a:rPr lang="en-US" smtClean="0"/>
              <a:t>6/11/2024</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9FE1E23-DAE0-4ED7-808E-3D11D64A92E8}" type="slidenum">
              <a:rPr lang="en-US" smtClean="0"/>
              <a:t>‹#›</a:t>
            </a:fld>
            <a:endParaRPr lang="en-US"/>
          </a:p>
        </p:txBody>
      </p:sp>
    </p:spTree>
    <p:extLst>
      <p:ext uri="{BB962C8B-B14F-4D97-AF65-F5344CB8AC3E}">
        <p14:creationId xmlns:p14="http://schemas.microsoft.com/office/powerpoint/2010/main" val="2612589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301764-95EA-4C95-BB44-E07EBF9AE255}" type="slidenum">
              <a:rPr lang="en-US" smtClean="0"/>
              <a:t>2</a:t>
            </a:fld>
            <a:endParaRPr lang="en-US"/>
          </a:p>
        </p:txBody>
      </p:sp>
    </p:spTree>
    <p:extLst>
      <p:ext uri="{BB962C8B-B14F-4D97-AF65-F5344CB8AC3E}">
        <p14:creationId xmlns:p14="http://schemas.microsoft.com/office/powerpoint/2010/main" val="3842764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DA301764-95EA-4C95-BB44-E07EBF9AE255}" type="slidenum">
              <a:rPr lang="en-US" smtClean="0"/>
              <a:t>3</a:t>
            </a:fld>
            <a:endParaRPr lang="en-US"/>
          </a:p>
        </p:txBody>
      </p:sp>
    </p:spTree>
    <p:extLst>
      <p:ext uri="{BB962C8B-B14F-4D97-AF65-F5344CB8AC3E}">
        <p14:creationId xmlns:p14="http://schemas.microsoft.com/office/powerpoint/2010/main" val="1051328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DA301764-95EA-4C95-BB44-E07EBF9AE255}" type="slidenum">
              <a:rPr lang="en-US" smtClean="0"/>
              <a:t>4</a:t>
            </a:fld>
            <a:endParaRPr lang="en-US"/>
          </a:p>
        </p:txBody>
      </p:sp>
    </p:spTree>
    <p:extLst>
      <p:ext uri="{BB962C8B-B14F-4D97-AF65-F5344CB8AC3E}">
        <p14:creationId xmlns:p14="http://schemas.microsoft.com/office/powerpoint/2010/main" val="396465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2800" b="0" i="0" dirty="0">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fld id="{6DE2A80E-2F35-43F3-B409-A376C753AE87}" type="slidenum">
              <a:rPr lang="en-US" smtClean="0"/>
              <a:t>5</a:t>
            </a:fld>
            <a:endParaRPr lang="en-US"/>
          </a:p>
        </p:txBody>
      </p:sp>
      <p:sp>
        <p:nvSpPr>
          <p:cNvPr id="5" name="Date Placeholder 4"/>
          <p:cNvSpPr>
            <a:spLocks noGrp="1"/>
          </p:cNvSpPr>
          <p:nvPr>
            <p:ph type="dt" idx="11"/>
          </p:nvPr>
        </p:nvSpPr>
        <p:spPr/>
        <p:txBody>
          <a:bodyPr/>
          <a:lstStyle/>
          <a:p>
            <a:fld id="{841C76BD-E7F7-4D7E-9452-C2B699D45F19}" type="datetime1">
              <a:rPr lang="en-US" smtClean="0"/>
              <a:t>6/11/2024</a:t>
            </a:fld>
            <a:endParaRPr lang="en-US"/>
          </a:p>
        </p:txBody>
      </p:sp>
      <p:sp>
        <p:nvSpPr>
          <p:cNvPr id="6" name="Footer Placeholder 5"/>
          <p:cNvSpPr>
            <a:spLocks noGrp="1"/>
          </p:cNvSpPr>
          <p:nvPr>
            <p:ph type="ftr" sz="quarter" idx="12"/>
          </p:nvPr>
        </p:nvSpPr>
        <p:spPr/>
        <p:txBody>
          <a:bodyPr/>
          <a:lstStyle/>
          <a:p>
            <a:r>
              <a:rPr lang="en-US"/>
              <a:t>Office of Housing</a:t>
            </a:r>
          </a:p>
        </p:txBody>
      </p:sp>
      <p:sp>
        <p:nvSpPr>
          <p:cNvPr id="7" name="Header Placeholder 6"/>
          <p:cNvSpPr>
            <a:spLocks noGrp="1"/>
          </p:cNvSpPr>
          <p:nvPr>
            <p:ph type="hdr" sz="quarter" idx="13"/>
          </p:nvPr>
        </p:nvSpPr>
        <p:spPr/>
        <p:txBody>
          <a:bodyPr/>
          <a:lstStyle/>
          <a:p>
            <a:r>
              <a:rPr lang="en-US"/>
              <a:t>Citizen Academy Spring 2017</a:t>
            </a:r>
          </a:p>
        </p:txBody>
      </p:sp>
    </p:spTree>
    <p:extLst>
      <p:ext uri="{BB962C8B-B14F-4D97-AF65-F5344CB8AC3E}">
        <p14:creationId xmlns:p14="http://schemas.microsoft.com/office/powerpoint/2010/main" val="395938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sz="3600" b="0" i="0">
                <a:solidFill>
                  <a:schemeClr val="tx1"/>
                </a:solidFill>
                <a:latin typeface="Calibri Light"/>
                <a:cs typeface="Calibri Light"/>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975904" y="2704573"/>
            <a:ext cx="3916045" cy="3643629"/>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9144000" cy="6858000"/>
          </a:xfrm>
          <a:prstGeom prst="rect">
            <a:avLst/>
          </a:prstGeom>
        </p:spPr>
      </p:pic>
      <p:pic>
        <p:nvPicPr>
          <p:cNvPr id="17" name="bg object 17"/>
          <p:cNvPicPr/>
          <p:nvPr/>
        </p:nvPicPr>
        <p:blipFill>
          <a:blip r:embed="rId3" cstate="print"/>
          <a:stretch>
            <a:fillRect/>
          </a:stretch>
        </p:blipFill>
        <p:spPr>
          <a:xfrm>
            <a:off x="8001000" y="338328"/>
            <a:ext cx="781811" cy="781811"/>
          </a:xfrm>
          <a:prstGeom prst="rect">
            <a:avLst/>
          </a:prstGeom>
        </p:spPr>
      </p:pic>
      <p:pic>
        <p:nvPicPr>
          <p:cNvPr id="18" name="bg object 18"/>
          <p:cNvPicPr/>
          <p:nvPr/>
        </p:nvPicPr>
        <p:blipFill>
          <a:blip r:embed="rId4" cstate="print"/>
          <a:stretch>
            <a:fillRect/>
          </a:stretch>
        </p:blipFill>
        <p:spPr>
          <a:xfrm>
            <a:off x="225552" y="1524000"/>
            <a:ext cx="8692895" cy="4703063"/>
          </a:xfrm>
          <a:prstGeom prst="rect">
            <a:avLst/>
          </a:prstGeom>
        </p:spPr>
      </p:pic>
      <p:sp>
        <p:nvSpPr>
          <p:cNvPr id="2" name="Holder 2"/>
          <p:cNvSpPr>
            <a:spLocks noGrp="1"/>
          </p:cNvSpPr>
          <p:nvPr>
            <p:ph type="title"/>
          </p:nvPr>
        </p:nvSpPr>
        <p:spPr/>
        <p:txBody>
          <a:bodyPr lIns="0" tIns="0" rIns="0" bIns="0"/>
          <a:lstStyle>
            <a:lvl1pPr>
              <a:defRPr sz="3600" b="0" i="0">
                <a:solidFill>
                  <a:schemeClr val="tx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439150" y="6315074"/>
            <a:ext cx="641278" cy="320675"/>
          </a:xfrm>
          <a:prstGeom prst="bracketPair">
            <a:avLst>
              <a:gd name="adj" fmla="val 17949"/>
            </a:avLst>
          </a:prstGeom>
        </p:spPr>
        <p:txBody>
          <a:bodyPr/>
          <a:lstStyle>
            <a:lvl1pPr algn="ctr">
              <a:defRPr sz="1400">
                <a:solidFill>
                  <a:schemeClr val="bg1"/>
                </a:solidFill>
                <a:latin typeface="Century Gothic" panose="020B0502020202020204" pitchFamily="34" charset="0"/>
              </a:defRPr>
            </a:lvl1pPr>
          </a:lstStyle>
          <a:p>
            <a:fld id="{6E2D2B3B-882E-40F3-A32F-6DD516915044}" type="slidenum">
              <a:rPr lang="en-US" smtClean="0"/>
              <a:pPr/>
              <a:t>‹#›</a:t>
            </a:fld>
            <a:endParaRPr lang="en-US" dirty="0"/>
          </a:p>
        </p:txBody>
      </p:sp>
    </p:spTree>
    <p:extLst>
      <p:ext uri="{BB962C8B-B14F-4D97-AF65-F5344CB8AC3E}">
        <p14:creationId xmlns:p14="http://schemas.microsoft.com/office/powerpoint/2010/main" val="614149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8" cstate="print"/>
          <a:stretch>
            <a:fillRect/>
          </a:stretch>
        </p:blipFill>
        <p:spPr>
          <a:xfrm>
            <a:off x="0" y="0"/>
            <a:ext cx="9144000" cy="6858000"/>
          </a:xfrm>
          <a:prstGeom prst="rect">
            <a:avLst/>
          </a:prstGeom>
        </p:spPr>
      </p:pic>
      <p:pic>
        <p:nvPicPr>
          <p:cNvPr id="17" name="bg object 17"/>
          <p:cNvPicPr/>
          <p:nvPr/>
        </p:nvPicPr>
        <p:blipFill>
          <a:blip r:embed="rId9" cstate="print"/>
          <a:stretch>
            <a:fillRect/>
          </a:stretch>
        </p:blipFill>
        <p:spPr>
          <a:xfrm>
            <a:off x="8001000" y="338328"/>
            <a:ext cx="781811" cy="781811"/>
          </a:xfrm>
          <a:prstGeom prst="rect">
            <a:avLst/>
          </a:prstGeom>
        </p:spPr>
      </p:pic>
      <p:sp>
        <p:nvSpPr>
          <p:cNvPr id="2" name="Holder 2"/>
          <p:cNvSpPr>
            <a:spLocks noGrp="1"/>
          </p:cNvSpPr>
          <p:nvPr>
            <p:ph type="title"/>
          </p:nvPr>
        </p:nvSpPr>
        <p:spPr>
          <a:xfrm>
            <a:off x="1673067" y="266686"/>
            <a:ext cx="3943985" cy="574040"/>
          </a:xfrm>
          <a:prstGeom prst="rect">
            <a:avLst/>
          </a:prstGeom>
        </p:spPr>
        <p:txBody>
          <a:bodyPr wrap="square" lIns="0" tIns="0" rIns="0" bIns="0">
            <a:spAutoFit/>
          </a:bodyPr>
          <a:lstStyle>
            <a:lvl1pPr>
              <a:defRPr sz="36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160864" y="1759542"/>
            <a:ext cx="4586605" cy="318135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6/11/2024</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hyperlink" Target="https://www.alexandriava.gov/Housing" TargetMode="Externa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alexandriava.gov/housing-services/developer-resources" TargetMode="Externa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hyperlink" Target="https://storymaps.arcgis.com/stories/64246f5ba49f41159c59858e59c559b3" TargetMode="External"/><Relationship Id="rId2" Type="http://schemas.openxmlformats.org/officeDocument/2006/relationships/hyperlink" Target="https://media.alexandriava.gov/content/planning/SAPs/SPatrickStHousingStrategyCurrent.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22.sv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7.png"/><Relationship Id="rId5" Type="http://schemas.openxmlformats.org/officeDocument/2006/relationships/image" Target="../media/image12.png"/><Relationship Id="rId15" Type="http://schemas.openxmlformats.org/officeDocument/2006/relationships/image" Target="../media/image21.png"/><Relationship Id="rId10" Type="http://schemas.openxmlformats.org/officeDocument/2006/relationships/image" Target="../media/image16.svg"/><Relationship Id="rId4" Type="http://schemas.microsoft.com/office/2007/relationships/hdphoto" Target="../media/hdphoto1.wdp"/><Relationship Id="rId9" Type="http://schemas.openxmlformats.org/officeDocument/2006/relationships/image" Target="../media/image15.png"/><Relationship Id="rId14"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microsoft.com/office/2018/10/relationships/comments" Target="../comments/modernComment_227_DE486A98.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1E1_72152E55.xml"/><Relationship Id="rId7" Type="http://schemas.openxmlformats.org/officeDocument/2006/relationships/diagramColors" Target="../diagrams/colors1.xml"/><Relationship Id="rId12" Type="http://schemas.openxmlformats.org/officeDocument/2006/relationships/image" Target="../media/image28.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QuickStyle" Target="../diagrams/quickStyle1.xml"/><Relationship Id="rId11" Type="http://schemas.openxmlformats.org/officeDocument/2006/relationships/image" Target="../media/image27.png"/><Relationship Id="rId5" Type="http://schemas.openxmlformats.org/officeDocument/2006/relationships/diagramLayout" Target="../diagrams/layout1.xml"/><Relationship Id="rId10" Type="http://schemas.openxmlformats.org/officeDocument/2006/relationships/image" Target="../media/image26.svg"/><Relationship Id="rId4" Type="http://schemas.openxmlformats.org/officeDocument/2006/relationships/diagramData" Target="../diagrams/data1.xml"/><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39.jpeg"/><Relationship Id="rId3" Type="http://schemas.openxmlformats.org/officeDocument/2006/relationships/image" Target="../media/image32.jpeg"/><Relationship Id="rId7" Type="http://schemas.microsoft.com/office/2007/relationships/hdphoto" Target="../media/hdphoto3.wdp"/><Relationship Id="rId12" Type="http://schemas.microsoft.com/office/2007/relationships/hdphoto" Target="../media/hdphoto4.wdp"/><Relationship Id="rId2" Type="http://schemas.openxmlformats.org/officeDocument/2006/relationships/image" Target="../media/image31.jpeg"/><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jpeg"/><Relationship Id="rId10" Type="http://schemas.openxmlformats.org/officeDocument/2006/relationships/image" Target="../media/image37.jpeg"/><Relationship Id="rId4" Type="http://schemas.openxmlformats.org/officeDocument/2006/relationships/image" Target="../media/image33.jpeg"/><Relationship Id="rId9" Type="http://schemas.openxmlformats.org/officeDocument/2006/relationships/image" Target="../media/image30.jpeg"/><Relationship Id="rId14"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hyperlink" Target="https://www.housingalexandria.org/properties/" TargetMode="External"/><Relationship Id="rId7" Type="http://schemas.openxmlformats.org/officeDocument/2006/relationships/image" Target="../media/image29.png"/><Relationship Id="rId2" Type="http://schemas.openxmlformats.org/officeDocument/2006/relationships/hyperlink" Target="https://www.alexandriava.gov/housing-services/developer-resources" TargetMode="Externa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hyperlink" Target="https://communitylodgings.org/" TargetMode="External"/><Relationship Id="rId4" Type="http://schemas.openxmlformats.org/officeDocument/2006/relationships/hyperlink" Target="https://wesleyhousing.org/properti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49692" y="4319551"/>
            <a:ext cx="6216015" cy="997068"/>
          </a:xfrm>
          <a:prstGeom prst="rect">
            <a:avLst/>
          </a:prstGeom>
        </p:spPr>
        <p:txBody>
          <a:bodyPr vert="horz" wrap="square" lIns="0" tIns="12065" rIns="0" bIns="0" rtlCol="0">
            <a:spAutoFit/>
          </a:bodyPr>
          <a:lstStyle/>
          <a:p>
            <a:pPr marL="12700" algn="ctr">
              <a:lnSpc>
                <a:spcPct val="100000"/>
              </a:lnSpc>
              <a:spcBef>
                <a:spcPts val="95"/>
              </a:spcBef>
            </a:pPr>
            <a:r>
              <a:rPr sz="3200" b="1" spc="-45" dirty="0">
                <a:latin typeface="Calibri" panose="020F0502020204030204" pitchFamily="34" charset="0"/>
                <a:cs typeface="Calibri" panose="020F0502020204030204" pitchFamily="34" charset="0"/>
              </a:rPr>
              <a:t>NCDA</a:t>
            </a:r>
            <a:r>
              <a:rPr sz="3200" b="1" spc="-165" dirty="0">
                <a:latin typeface="Calibri" panose="020F0502020204030204" pitchFamily="34" charset="0"/>
                <a:cs typeface="Calibri" panose="020F0502020204030204" pitchFamily="34" charset="0"/>
              </a:rPr>
              <a:t> </a:t>
            </a:r>
            <a:r>
              <a:rPr lang="en-US" sz="3200" b="1" spc="-165" dirty="0">
                <a:latin typeface="Calibri" panose="020F0502020204030204" pitchFamily="34" charset="0"/>
                <a:cs typeface="Calibri" panose="020F0502020204030204" pitchFamily="34" charset="0"/>
              </a:rPr>
              <a:t>Annual</a:t>
            </a:r>
            <a:r>
              <a:rPr sz="3200" b="1" spc="-160" dirty="0">
                <a:latin typeface="Calibri" panose="020F0502020204030204" pitchFamily="34" charset="0"/>
                <a:cs typeface="Calibri" panose="020F0502020204030204" pitchFamily="34" charset="0"/>
              </a:rPr>
              <a:t> </a:t>
            </a:r>
            <a:r>
              <a:rPr sz="3200" b="1" spc="-60" dirty="0">
                <a:latin typeface="Calibri" panose="020F0502020204030204" pitchFamily="34" charset="0"/>
                <a:cs typeface="Calibri" panose="020F0502020204030204" pitchFamily="34" charset="0"/>
              </a:rPr>
              <a:t>Conference</a:t>
            </a:r>
            <a:r>
              <a:rPr sz="3200" b="1" spc="-155" dirty="0">
                <a:latin typeface="Calibri" panose="020F0502020204030204" pitchFamily="34" charset="0"/>
                <a:cs typeface="Calibri" panose="020F0502020204030204" pitchFamily="34" charset="0"/>
              </a:rPr>
              <a:t> </a:t>
            </a:r>
            <a:r>
              <a:rPr sz="3200" b="1" spc="-20" dirty="0">
                <a:latin typeface="Calibri" panose="020F0502020204030204" pitchFamily="34" charset="0"/>
                <a:cs typeface="Calibri" panose="020F0502020204030204" pitchFamily="34" charset="0"/>
              </a:rPr>
              <a:t>202</a:t>
            </a:r>
            <a:r>
              <a:rPr lang="en-US" sz="3200" b="1" spc="-20" dirty="0">
                <a:latin typeface="Calibri" panose="020F0502020204030204" pitchFamily="34" charset="0"/>
                <a:cs typeface="Calibri" panose="020F0502020204030204" pitchFamily="34" charset="0"/>
              </a:rPr>
              <a:t>4</a:t>
            </a:r>
            <a:br>
              <a:rPr lang="en-US" sz="3200" b="1" spc="-20" dirty="0">
                <a:latin typeface="Calibri" panose="020F0502020204030204" pitchFamily="34" charset="0"/>
                <a:cs typeface="Calibri" panose="020F0502020204030204" pitchFamily="34" charset="0"/>
              </a:rPr>
            </a:br>
            <a:r>
              <a:rPr lang="en-US" sz="3200" b="1" spc="-20" dirty="0">
                <a:latin typeface="Calibri" panose="020F0502020204030204" pitchFamily="34" charset="0"/>
                <a:cs typeface="Calibri" panose="020F0502020204030204" pitchFamily="34" charset="0"/>
              </a:rPr>
              <a:t>PRESEVATION</a:t>
            </a:r>
            <a:endParaRPr sz="3200" b="1" dirty="0">
              <a:latin typeface="Calibri" panose="020F0502020204030204" pitchFamily="34" charset="0"/>
              <a:cs typeface="Calibri" panose="020F0502020204030204" pitchFamily="34" charset="0"/>
            </a:endParaRPr>
          </a:p>
        </p:txBody>
      </p:sp>
      <p:sp>
        <p:nvSpPr>
          <p:cNvPr id="3" name="object 3"/>
          <p:cNvSpPr txBox="1"/>
          <p:nvPr/>
        </p:nvSpPr>
        <p:spPr>
          <a:xfrm>
            <a:off x="-609600" y="5325947"/>
            <a:ext cx="10515600" cy="1426160"/>
          </a:xfrm>
          <a:prstGeom prst="rect">
            <a:avLst/>
          </a:prstGeom>
        </p:spPr>
        <p:txBody>
          <a:bodyPr vert="horz" wrap="square" lIns="0" tIns="12700" rIns="0" bIns="0" rtlCol="0">
            <a:spAutoFit/>
          </a:bodyPr>
          <a:lstStyle/>
          <a:p>
            <a:pPr marL="1644650" marR="1640205" algn="ctr">
              <a:lnSpc>
                <a:spcPct val="113900"/>
              </a:lnSpc>
              <a:spcBef>
                <a:spcPts val="100"/>
              </a:spcBef>
            </a:pPr>
            <a:r>
              <a:rPr sz="2800" b="1" dirty="0">
                <a:latin typeface="Calibri"/>
                <a:cs typeface="Calibri"/>
              </a:rPr>
              <a:t>City</a:t>
            </a:r>
            <a:r>
              <a:rPr sz="2800" b="1" spc="-25" dirty="0">
                <a:latin typeface="Calibri"/>
                <a:cs typeface="Calibri"/>
              </a:rPr>
              <a:t> </a:t>
            </a:r>
            <a:r>
              <a:rPr sz="2800" b="1" dirty="0">
                <a:latin typeface="Calibri"/>
                <a:cs typeface="Calibri"/>
              </a:rPr>
              <a:t>of</a:t>
            </a:r>
            <a:r>
              <a:rPr sz="2800" b="1" spc="-35" dirty="0">
                <a:latin typeface="Calibri"/>
                <a:cs typeface="Calibri"/>
              </a:rPr>
              <a:t> </a:t>
            </a:r>
            <a:r>
              <a:rPr sz="2800" b="1" spc="-10" dirty="0">
                <a:latin typeface="Calibri"/>
                <a:cs typeface="Calibri"/>
              </a:rPr>
              <a:t>Alexandria</a:t>
            </a:r>
            <a:r>
              <a:rPr lang="en-US" sz="2800" b="1" spc="-10" dirty="0">
                <a:latin typeface="Calibri"/>
                <a:cs typeface="Calibri"/>
              </a:rPr>
              <a:t>, VA</a:t>
            </a:r>
            <a:r>
              <a:rPr sz="2800" b="1" spc="-10" dirty="0">
                <a:latin typeface="Calibri"/>
                <a:cs typeface="Calibri"/>
              </a:rPr>
              <a:t> </a:t>
            </a:r>
            <a:endParaRPr sz="2800" dirty="0">
              <a:latin typeface="Calibri"/>
              <a:cs typeface="Calibri"/>
            </a:endParaRPr>
          </a:p>
          <a:p>
            <a:pPr marL="1772285" marR="1767205" indent="-635" algn="ctr">
              <a:lnSpc>
                <a:spcPct val="113900"/>
              </a:lnSpc>
              <a:spcBef>
                <a:spcPts val="5"/>
              </a:spcBef>
            </a:pPr>
            <a:r>
              <a:rPr sz="2800" b="1" dirty="0">
                <a:latin typeface="Calibri"/>
                <a:cs typeface="Calibri"/>
              </a:rPr>
              <a:t>Eric</a:t>
            </a:r>
            <a:r>
              <a:rPr sz="2800" b="1" spc="-45" dirty="0">
                <a:latin typeface="Calibri"/>
                <a:cs typeface="Calibri"/>
              </a:rPr>
              <a:t> </a:t>
            </a:r>
            <a:r>
              <a:rPr sz="2800" b="1" spc="-10" dirty="0">
                <a:latin typeface="Calibri"/>
                <a:cs typeface="Calibri"/>
              </a:rPr>
              <a:t>Keeler</a:t>
            </a:r>
            <a:r>
              <a:rPr lang="en-US" sz="2800" b="1" spc="-10" dirty="0">
                <a:latin typeface="Calibri"/>
                <a:cs typeface="Calibri"/>
              </a:rPr>
              <a:t>,</a:t>
            </a:r>
            <a:r>
              <a:rPr sz="2800" b="1" spc="-10" dirty="0">
                <a:latin typeface="Calibri"/>
                <a:cs typeface="Calibri"/>
              </a:rPr>
              <a:t> </a:t>
            </a:r>
            <a:r>
              <a:rPr sz="2800" b="1" dirty="0">
                <a:latin typeface="Calibri"/>
                <a:cs typeface="Calibri"/>
              </a:rPr>
              <a:t>Deputy</a:t>
            </a:r>
            <a:r>
              <a:rPr sz="2800" b="1" spc="-90" dirty="0">
                <a:latin typeface="Calibri"/>
                <a:cs typeface="Calibri"/>
              </a:rPr>
              <a:t> </a:t>
            </a:r>
            <a:r>
              <a:rPr sz="2800" b="1" spc="-10" dirty="0">
                <a:latin typeface="Calibri"/>
                <a:cs typeface="Calibri"/>
              </a:rPr>
              <a:t>Director</a:t>
            </a:r>
            <a:r>
              <a:rPr lang="en-US" sz="2800" b="1" spc="-10" dirty="0">
                <a:latin typeface="Calibri"/>
                <a:cs typeface="Calibri"/>
              </a:rPr>
              <a:t>, Office of Hosing</a:t>
            </a:r>
            <a:endParaRPr sz="2800" dirty="0">
              <a:latin typeface="Calibri"/>
              <a:cs typeface="Calibri"/>
            </a:endParaRPr>
          </a:p>
          <a:p>
            <a:pPr algn="ctr">
              <a:lnSpc>
                <a:spcPct val="100000"/>
              </a:lnSpc>
            </a:pPr>
            <a:r>
              <a:rPr sz="2800" b="1" u="sng" spc="-10" dirty="0">
                <a:solidFill>
                  <a:srgbClr val="0562C1"/>
                </a:solidFill>
                <a:uFill>
                  <a:solidFill>
                    <a:srgbClr val="0562C1"/>
                  </a:solidFill>
                </a:uFill>
                <a:latin typeface="Calibri"/>
                <a:cs typeface="Calibri"/>
                <a:hlinkClick r:id="rId2"/>
              </a:rPr>
              <a:t>https://www.alexandriava.gov/Housing</a:t>
            </a:r>
            <a:endParaRPr sz="2800" dirty="0">
              <a:latin typeface="Calibri"/>
              <a:cs typeface="Calibri"/>
            </a:endParaRPr>
          </a:p>
        </p:txBody>
      </p:sp>
      <p:sp>
        <p:nvSpPr>
          <p:cNvPr id="4" name="object 4"/>
          <p:cNvSpPr txBox="1"/>
          <p:nvPr/>
        </p:nvSpPr>
        <p:spPr>
          <a:xfrm>
            <a:off x="8351773" y="6450013"/>
            <a:ext cx="83820"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888888"/>
                </a:solidFill>
                <a:latin typeface="Calibri"/>
                <a:cs typeface="Calibri"/>
              </a:rPr>
              <a:t>1</a:t>
            </a:r>
            <a:endParaRPr sz="900">
              <a:latin typeface="Calibri"/>
              <a:cs typeface="Calibri"/>
            </a:endParaRPr>
          </a:p>
        </p:txBody>
      </p:sp>
      <p:pic>
        <p:nvPicPr>
          <p:cNvPr id="5" name="Picture 4" descr="A person standing posing for the camera&#10;&#10;Description automatically generated">
            <a:extLst>
              <a:ext uri="{FF2B5EF4-FFF2-40B4-BE49-F238E27FC236}">
                <a16:creationId xmlns:a16="http://schemas.microsoft.com/office/drawing/2014/main" id="{6CAA57E7-2390-A7F9-4F39-931B73C22D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47" t="-1" b="368"/>
          <a:stretch/>
        </p:blipFill>
        <p:spPr>
          <a:xfrm>
            <a:off x="19235" y="2106509"/>
            <a:ext cx="2794820" cy="2032354"/>
          </a:xfrm>
          <a:prstGeom prst="rect">
            <a:avLst/>
          </a:prstGeom>
          <a:noFill/>
          <a:ln w="28575">
            <a:solidFill>
              <a:schemeClr val="bg1"/>
            </a:solidFill>
          </a:ln>
        </p:spPr>
      </p:pic>
      <p:pic>
        <p:nvPicPr>
          <p:cNvPr id="6" name="Picture 5" descr="A group of people sitting at a table&#10;&#10;Description automatically generated">
            <a:extLst>
              <a:ext uri="{FF2B5EF4-FFF2-40B4-BE49-F238E27FC236}">
                <a16:creationId xmlns:a16="http://schemas.microsoft.com/office/drawing/2014/main" id="{141ADDE4-7B07-A5DE-7BB8-3ECF06F965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2654" y="2041257"/>
            <a:ext cx="3137482" cy="2100297"/>
          </a:xfrm>
          <a:prstGeom prst="rect">
            <a:avLst/>
          </a:prstGeom>
          <a:noFill/>
          <a:ln w="28575">
            <a:solidFill>
              <a:schemeClr val="bg1"/>
            </a:solidFill>
          </a:ln>
        </p:spPr>
      </p:pic>
      <p:pic>
        <p:nvPicPr>
          <p:cNvPr id="7" name="Picture 6" descr="A group of people sitting at a table&#10;&#10;Description automatically generated">
            <a:extLst>
              <a:ext uri="{FF2B5EF4-FFF2-40B4-BE49-F238E27FC236}">
                <a16:creationId xmlns:a16="http://schemas.microsoft.com/office/drawing/2014/main" id="{EBB9E1F2-9150-E815-A65B-50B0FC461A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691"/>
          <a:stretch/>
        </p:blipFill>
        <p:spPr>
          <a:xfrm>
            <a:off x="47404" y="-16146"/>
            <a:ext cx="1905000" cy="2057403"/>
          </a:xfrm>
          <a:prstGeom prst="rect">
            <a:avLst/>
          </a:prstGeom>
          <a:ln w="34925">
            <a:solidFill>
              <a:schemeClr val="bg1"/>
            </a:solidFill>
          </a:ln>
        </p:spPr>
      </p:pic>
      <p:pic>
        <p:nvPicPr>
          <p:cNvPr id="8" name="Picture 7" descr="A picture containing grass, outdoor, tree, person&#10;&#10;Description automatically generated">
            <a:extLst>
              <a:ext uri="{FF2B5EF4-FFF2-40B4-BE49-F238E27FC236}">
                <a16:creationId xmlns:a16="http://schemas.microsoft.com/office/drawing/2014/main" id="{015F8D70-6622-4A70-0A86-F6D5BCD227A8}"/>
              </a:ext>
            </a:extLst>
          </p:cNvPr>
          <p:cNvPicPr>
            <a:picLocks noChangeAspect="1"/>
          </p:cNvPicPr>
          <p:nvPr/>
        </p:nvPicPr>
        <p:blipFill rotWithShape="1">
          <a:blip r:embed="rId6">
            <a:extLst>
              <a:ext uri="{28A0092B-C50C-407E-A947-70E740481C1C}">
                <a14:useLocalDpi xmlns:a14="http://schemas.microsoft.com/office/drawing/2010/main" val="0"/>
              </a:ext>
            </a:extLst>
          </a:blip>
          <a:srcRect t="1" b="17209"/>
          <a:stretch/>
        </p:blipFill>
        <p:spPr>
          <a:xfrm>
            <a:off x="1897213" y="73601"/>
            <a:ext cx="3678414" cy="2030217"/>
          </a:xfrm>
          <a:prstGeom prst="rect">
            <a:avLst/>
          </a:prstGeom>
          <a:ln w="34925">
            <a:solidFill>
              <a:schemeClr val="bg1"/>
            </a:solidFill>
          </a:ln>
        </p:spPr>
      </p:pic>
      <p:pic>
        <p:nvPicPr>
          <p:cNvPr id="9" name="Picture 8">
            <a:extLst>
              <a:ext uri="{FF2B5EF4-FFF2-40B4-BE49-F238E27FC236}">
                <a16:creationId xmlns:a16="http://schemas.microsoft.com/office/drawing/2014/main" id="{741F3BD9-3C5F-A49A-2C2C-EA8CDFC5C30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r="4217" b="19584"/>
          <a:stretch/>
        </p:blipFill>
        <p:spPr>
          <a:xfrm>
            <a:off x="5512090" y="89798"/>
            <a:ext cx="3597101" cy="2016711"/>
          </a:xfrm>
          <a:prstGeom prst="rect">
            <a:avLst/>
          </a:prstGeom>
          <a:ln w="34925">
            <a:solidFill>
              <a:schemeClr val="bg1"/>
            </a:solidFill>
          </a:ln>
        </p:spPr>
      </p:pic>
      <p:pic>
        <p:nvPicPr>
          <p:cNvPr id="10" name="Picture 9">
            <a:extLst>
              <a:ext uri="{FF2B5EF4-FFF2-40B4-BE49-F238E27FC236}">
                <a16:creationId xmlns:a16="http://schemas.microsoft.com/office/drawing/2014/main" id="{3997E5C4-FFF2-4C43-110F-0A10215F5B7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088"/>
          <a:stretch/>
        </p:blipFill>
        <p:spPr>
          <a:xfrm>
            <a:off x="6085773" y="2144079"/>
            <a:ext cx="3023418" cy="1994784"/>
          </a:xfrm>
          <a:prstGeom prst="rect">
            <a:avLst/>
          </a:prstGeom>
          <a:ln w="28575">
            <a:solidFill>
              <a:schemeClr val="bg1"/>
            </a:solidFill>
          </a:ln>
        </p:spPr>
      </p:pic>
      <p:pic>
        <p:nvPicPr>
          <p:cNvPr id="11" name="Picture 10" descr="A picture containing text, person, dish&#10;&#10;Description automatically generated">
            <a:extLst>
              <a:ext uri="{FF2B5EF4-FFF2-40B4-BE49-F238E27FC236}">
                <a16:creationId xmlns:a16="http://schemas.microsoft.com/office/drawing/2014/main" id="{CEC4727E-DAA6-5B8E-CA58-B9F8874587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2158114" y="2393427"/>
            <a:ext cx="1994784" cy="1496088"/>
          </a:xfrm>
          <a:prstGeom prst="rect">
            <a:avLst/>
          </a:prstGeom>
          <a:noFill/>
          <a:ln w="28575">
            <a:solidFill>
              <a:schemeClr val="bg1"/>
            </a:solidFill>
          </a:ln>
        </p:spPr>
      </p:pic>
      <p:cxnSp>
        <p:nvCxnSpPr>
          <p:cNvPr id="12" name="Straight Connector 11">
            <a:extLst>
              <a:ext uri="{FF2B5EF4-FFF2-40B4-BE49-F238E27FC236}">
                <a16:creationId xmlns:a16="http://schemas.microsoft.com/office/drawing/2014/main" id="{054EE09B-5059-4B5A-2ADF-CFED66DE65E8}"/>
              </a:ext>
            </a:extLst>
          </p:cNvPr>
          <p:cNvCxnSpPr/>
          <p:nvPr/>
        </p:nvCxnSpPr>
        <p:spPr>
          <a:xfrm>
            <a:off x="19235" y="4168259"/>
            <a:ext cx="911697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dirty="0"/>
          </a:p>
          <a:p>
            <a:endParaRPr lang="en-US" dirty="0"/>
          </a:p>
        </p:txBody>
      </p:sp>
      <p:sp>
        <p:nvSpPr>
          <p:cNvPr id="5" name="Rectangle 4"/>
          <p:cNvSpPr/>
          <p:nvPr/>
        </p:nvSpPr>
        <p:spPr>
          <a:xfrm>
            <a:off x="609600" y="799640"/>
            <a:ext cx="6324600" cy="3893374"/>
          </a:xfrm>
          <a:prstGeom prst="rect">
            <a:avLst/>
          </a:prstGeom>
        </p:spPr>
        <p:txBody>
          <a:bodyPr wrap="square">
            <a:spAutoFit/>
          </a:bodyPr>
          <a:lstStyle/>
          <a:p>
            <a:r>
              <a:rPr lang="en-US" sz="2400" b="1" dirty="0">
                <a:solidFill>
                  <a:srgbClr val="073E87"/>
                </a:solidFill>
                <a:latin typeface="+mn-lt"/>
                <a:cs typeface="Arial" pitchFamily="34" charset="0"/>
                <a:hlinkClick r:id="rId2"/>
              </a:rPr>
              <a:t>Multifamily Lending Program</a:t>
            </a:r>
            <a:endParaRPr lang="en-US" sz="2400" b="1" dirty="0">
              <a:solidFill>
                <a:srgbClr val="073E87"/>
              </a:solidFill>
              <a:latin typeface="+mn-lt"/>
              <a:cs typeface="Arial" pitchFamily="34" charset="0"/>
            </a:endParaRPr>
          </a:p>
          <a:p>
            <a:endParaRPr lang="en-US" sz="2400" b="1" dirty="0">
              <a:solidFill>
                <a:srgbClr val="073E87"/>
              </a:solidFill>
              <a:latin typeface="+mn-lt"/>
              <a:cs typeface="Arial" pitchFamily="34" charset="0"/>
            </a:endParaRPr>
          </a:p>
          <a:p>
            <a:pPr marL="342900" indent="-342900">
              <a:spcBef>
                <a:spcPts val="600"/>
              </a:spcBef>
              <a:spcAft>
                <a:spcPts val="600"/>
              </a:spcAft>
              <a:buFont typeface="Wingdings" panose="05000000000000000000" pitchFamily="2" charset="2"/>
              <a:buChar char="v"/>
            </a:pPr>
            <a:r>
              <a:rPr lang="en-US" sz="2400" dirty="0">
                <a:solidFill>
                  <a:srgbClr val="073E87"/>
                </a:solidFill>
                <a:latin typeface="+mn-lt"/>
                <a:cs typeface="Arial" pitchFamily="34" charset="0"/>
              </a:rPr>
              <a:t>Provide gap funding</a:t>
            </a:r>
          </a:p>
          <a:p>
            <a:pPr marL="342900" lvl="6" indent="-342900">
              <a:spcBef>
                <a:spcPts val="600"/>
              </a:spcBef>
              <a:spcAft>
                <a:spcPts val="600"/>
              </a:spcAft>
              <a:buFont typeface="Wingdings" panose="05000000000000000000" pitchFamily="2" charset="2"/>
              <a:buChar char="v"/>
            </a:pPr>
            <a:r>
              <a:rPr lang="en-US" sz="2400" dirty="0">
                <a:solidFill>
                  <a:srgbClr val="073E87"/>
                </a:solidFill>
                <a:latin typeface="+mn-lt"/>
                <a:cs typeface="Arial" pitchFamily="34" charset="0"/>
              </a:rPr>
              <a:t>2% interest financing</a:t>
            </a:r>
          </a:p>
          <a:p>
            <a:pPr marL="342900" lvl="2" indent="-342900">
              <a:spcBef>
                <a:spcPts val="600"/>
              </a:spcBef>
              <a:spcAft>
                <a:spcPts val="600"/>
              </a:spcAft>
              <a:buFont typeface="Wingdings" panose="05000000000000000000" pitchFamily="2" charset="2"/>
              <a:buChar char="v"/>
            </a:pPr>
            <a:r>
              <a:rPr lang="en-US" sz="2400" dirty="0">
                <a:solidFill>
                  <a:srgbClr val="073E87"/>
                </a:solidFill>
                <a:latin typeface="+mn-lt"/>
                <a:cs typeface="Arial" pitchFamily="34" charset="0"/>
              </a:rPr>
              <a:t>Not must Pay - Payment Based on Cash Flow</a:t>
            </a:r>
          </a:p>
          <a:p>
            <a:pPr marL="342900" lvl="2" indent="-342900">
              <a:spcBef>
                <a:spcPts val="600"/>
              </a:spcBef>
              <a:spcAft>
                <a:spcPts val="600"/>
              </a:spcAft>
              <a:buFont typeface="Wingdings" panose="05000000000000000000" pitchFamily="2" charset="2"/>
              <a:buChar char="v"/>
            </a:pPr>
            <a:r>
              <a:rPr lang="en-US" sz="2400" dirty="0">
                <a:solidFill>
                  <a:srgbClr val="073E87"/>
                </a:solidFill>
                <a:latin typeface="+mn-lt"/>
                <a:cs typeface="Arial" pitchFamily="34" charset="0"/>
              </a:rPr>
              <a:t>Restrictive Covenants</a:t>
            </a:r>
          </a:p>
          <a:p>
            <a:pPr marL="342900" lvl="2" indent="-342900">
              <a:spcBef>
                <a:spcPts val="600"/>
              </a:spcBef>
              <a:spcAft>
                <a:spcPts val="600"/>
              </a:spcAft>
              <a:buFont typeface="Wingdings" panose="05000000000000000000" pitchFamily="2" charset="2"/>
              <a:buChar char="v"/>
            </a:pPr>
            <a:r>
              <a:rPr lang="en-US" sz="2400" dirty="0">
                <a:solidFill>
                  <a:srgbClr val="073E87"/>
                </a:solidFill>
                <a:latin typeface="+mn-lt"/>
                <a:cs typeface="Arial" pitchFamily="34" charset="0"/>
              </a:rPr>
              <a:t>Right of First Refusal </a:t>
            </a:r>
          </a:p>
          <a:p>
            <a:pPr marL="342900" indent="-342900">
              <a:spcBef>
                <a:spcPts val="600"/>
              </a:spcBef>
              <a:spcAft>
                <a:spcPts val="600"/>
              </a:spcAft>
              <a:buFont typeface="Wingdings" panose="05000000000000000000" pitchFamily="2" charset="2"/>
              <a:buChar char="v"/>
            </a:pPr>
            <a:r>
              <a:rPr lang="en-US" sz="2400" dirty="0">
                <a:solidFill>
                  <a:srgbClr val="073E87"/>
                </a:solidFill>
                <a:latin typeface="+mn-lt"/>
                <a:cs typeface="Arial" pitchFamily="34" charset="0"/>
              </a:rPr>
              <a:t>40 years affordability term</a:t>
            </a:r>
          </a:p>
        </p:txBody>
      </p:sp>
      <p:pic>
        <p:nvPicPr>
          <p:cNvPr id="4" name="object 5">
            <a:extLst>
              <a:ext uri="{FF2B5EF4-FFF2-40B4-BE49-F238E27FC236}">
                <a16:creationId xmlns:a16="http://schemas.microsoft.com/office/drawing/2014/main" id="{3271914D-8ED1-4ED2-5F98-E32703D955B5}"/>
              </a:ext>
            </a:extLst>
          </p:cNvPr>
          <p:cNvPicPr/>
          <p:nvPr/>
        </p:nvPicPr>
        <p:blipFill>
          <a:blip r:embed="rId3" cstate="print"/>
          <a:stretch>
            <a:fillRect/>
          </a:stretch>
        </p:blipFill>
        <p:spPr>
          <a:xfrm>
            <a:off x="134470" y="5943600"/>
            <a:ext cx="8875059" cy="410134"/>
          </a:xfrm>
          <a:prstGeom prst="rect">
            <a:avLst/>
          </a:prstGeom>
        </p:spPr>
      </p:pic>
      <p:pic>
        <p:nvPicPr>
          <p:cNvPr id="3" name="Picture 2">
            <a:extLst>
              <a:ext uri="{FF2B5EF4-FFF2-40B4-BE49-F238E27FC236}">
                <a16:creationId xmlns:a16="http://schemas.microsoft.com/office/drawing/2014/main" id="{2B78C56F-F7AE-23AB-B49F-AAE7AEB651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88"/>
          <a:stretch/>
        </p:blipFill>
        <p:spPr>
          <a:xfrm>
            <a:off x="5871227" y="3695622"/>
            <a:ext cx="3023418" cy="1994784"/>
          </a:xfrm>
          <a:prstGeom prst="rect">
            <a:avLst/>
          </a:prstGeom>
          <a:ln w="28575">
            <a:solidFill>
              <a:schemeClr val="bg1"/>
            </a:solidFill>
          </a:ln>
        </p:spPr>
      </p:pic>
    </p:spTree>
    <p:extLst>
      <p:ext uri="{BB962C8B-B14F-4D97-AF65-F5344CB8AC3E}">
        <p14:creationId xmlns:p14="http://schemas.microsoft.com/office/powerpoint/2010/main" val="806423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86072"/>
            <a:ext cx="5399693" cy="1119311"/>
          </a:xfrm>
          <a:prstGeom prst="rect">
            <a:avLst/>
          </a:prstGeom>
        </p:spPr>
        <p:txBody>
          <a:bodyPr vert="horz" wrap="square" lIns="0" tIns="11206" rIns="0" bIns="0" rtlCol="0">
            <a:spAutoFit/>
          </a:bodyPr>
          <a:lstStyle/>
          <a:p>
            <a:pPr marL="11206">
              <a:spcBef>
                <a:spcPts val="88"/>
              </a:spcBef>
              <a:tabLst>
                <a:tab pos="1371673" algn="l"/>
                <a:tab pos="3772101" algn="l"/>
              </a:tabLst>
            </a:pPr>
            <a:r>
              <a:rPr lang="en-US" b="1" spc="247" dirty="0"/>
              <a:t>Parkstone</a:t>
            </a:r>
            <a:br>
              <a:rPr lang="en-US" b="1" spc="247" dirty="0"/>
            </a:br>
            <a:r>
              <a:rPr lang="en-US" b="1" spc="194" dirty="0"/>
              <a:t>Housing Alexandria</a:t>
            </a:r>
            <a:endParaRPr b="1" spc="172" dirty="0"/>
          </a:p>
        </p:txBody>
      </p:sp>
      <p:sp>
        <p:nvSpPr>
          <p:cNvPr id="3" name="object 3"/>
          <p:cNvSpPr/>
          <p:nvPr/>
        </p:nvSpPr>
        <p:spPr>
          <a:xfrm>
            <a:off x="609600" y="1295400"/>
            <a:ext cx="7030571" cy="0"/>
          </a:xfrm>
          <a:custGeom>
            <a:avLst/>
            <a:gdLst/>
            <a:ahLst/>
            <a:cxnLst/>
            <a:rect l="l" t="t" r="r" b="b"/>
            <a:pathLst>
              <a:path w="7967980">
                <a:moveTo>
                  <a:pt x="0" y="0"/>
                </a:moveTo>
                <a:lnTo>
                  <a:pt x="7967471" y="0"/>
                </a:lnTo>
              </a:path>
            </a:pathLst>
          </a:custGeom>
          <a:ln w="22859">
            <a:solidFill>
              <a:srgbClr val="FFC64B"/>
            </a:solidFill>
          </a:ln>
        </p:spPr>
        <p:txBody>
          <a:bodyPr wrap="square" lIns="0" tIns="0" rIns="0" bIns="0" rtlCol="0"/>
          <a:lstStyle/>
          <a:p>
            <a:endParaRPr/>
          </a:p>
        </p:txBody>
      </p:sp>
      <p:sp>
        <p:nvSpPr>
          <p:cNvPr id="4" name="object 4"/>
          <p:cNvSpPr txBox="1"/>
          <p:nvPr/>
        </p:nvSpPr>
        <p:spPr>
          <a:xfrm>
            <a:off x="4114378" y="1623501"/>
            <a:ext cx="5181600" cy="3325156"/>
          </a:xfrm>
          <a:prstGeom prst="rect">
            <a:avLst/>
          </a:prstGeom>
        </p:spPr>
        <p:txBody>
          <a:bodyPr vert="horz" wrap="square" lIns="0" tIns="15128" rIns="0" bIns="0" rtlCol="0">
            <a:spAutoFit/>
          </a:bodyPr>
          <a:lstStyle/>
          <a:p>
            <a:pPr marL="11207">
              <a:spcBef>
                <a:spcPts val="119"/>
              </a:spcBef>
              <a:tabLst>
                <a:tab pos="219087" algn="l"/>
                <a:tab pos="219647" algn="l"/>
              </a:tabLst>
            </a:pPr>
            <a:r>
              <a:rPr lang="en-US" dirty="0"/>
              <a:t>Property Info</a:t>
            </a:r>
          </a:p>
          <a:p>
            <a:pPr marL="551359" lvl="1" indent="-207320">
              <a:spcBef>
                <a:spcPts val="35"/>
              </a:spcBef>
              <a:buFont typeface="Arial"/>
              <a:buChar char="•"/>
              <a:tabLst>
                <a:tab pos="551359" algn="l"/>
                <a:tab pos="551919" algn="l"/>
              </a:tabLst>
            </a:pPr>
            <a:r>
              <a:rPr lang="en-US" sz="1279" spc="49" dirty="0">
                <a:latin typeface="Calibri"/>
                <a:cs typeface="Calibri"/>
              </a:rPr>
              <a:t>Purchased 2020</a:t>
            </a:r>
          </a:p>
          <a:p>
            <a:pPr marL="551359" lvl="1" indent="-207320">
              <a:spcBef>
                <a:spcPts val="35"/>
              </a:spcBef>
              <a:buFont typeface="Arial"/>
              <a:buChar char="•"/>
              <a:tabLst>
                <a:tab pos="551359" algn="l"/>
                <a:tab pos="551919" algn="l"/>
              </a:tabLst>
            </a:pPr>
            <a:r>
              <a:rPr lang="en-US" sz="1279" spc="49" dirty="0">
                <a:latin typeface="Calibri"/>
                <a:cs typeface="Calibri"/>
              </a:rPr>
              <a:t>High Rise</a:t>
            </a:r>
          </a:p>
          <a:p>
            <a:pPr marL="551359" lvl="1" indent="-207320">
              <a:spcBef>
                <a:spcPts val="35"/>
              </a:spcBef>
              <a:buFont typeface="Arial"/>
              <a:buChar char="•"/>
              <a:tabLst>
                <a:tab pos="551359" algn="l"/>
                <a:tab pos="551919" algn="l"/>
              </a:tabLst>
            </a:pPr>
            <a:r>
              <a:rPr lang="en-US" sz="1279" spc="49" dirty="0">
                <a:latin typeface="Calibri"/>
                <a:cs typeface="Calibri"/>
              </a:rPr>
              <a:t>Located in Alex West section of Alexandria</a:t>
            </a:r>
          </a:p>
          <a:p>
            <a:pPr marL="551359" lvl="1" indent="-207320">
              <a:spcBef>
                <a:spcPts val="35"/>
              </a:spcBef>
              <a:buFont typeface="Arial"/>
              <a:buChar char="•"/>
              <a:tabLst>
                <a:tab pos="551359" algn="l"/>
                <a:tab pos="551919" algn="l"/>
              </a:tabLst>
            </a:pPr>
            <a:r>
              <a:rPr lang="en-US" sz="1279" spc="49" dirty="0">
                <a:latin typeface="Calibri"/>
                <a:cs typeface="Calibri"/>
              </a:rPr>
              <a:t>Originally a Tax-Exempt Bond Project New Construction </a:t>
            </a:r>
          </a:p>
          <a:p>
            <a:pPr marL="551359" lvl="1" indent="-207320">
              <a:spcBef>
                <a:spcPts val="35"/>
              </a:spcBef>
              <a:buFont typeface="Arial"/>
              <a:buChar char="•"/>
              <a:tabLst>
                <a:tab pos="551359" algn="l"/>
                <a:tab pos="551919" algn="l"/>
              </a:tabLst>
            </a:pPr>
            <a:r>
              <a:rPr lang="en-US" sz="1279" spc="49" dirty="0">
                <a:latin typeface="Calibri"/>
                <a:cs typeface="Calibri"/>
              </a:rPr>
              <a:t>Built 1989</a:t>
            </a:r>
          </a:p>
          <a:p>
            <a:pPr marL="551359" lvl="1" indent="-207320">
              <a:spcBef>
                <a:spcPts val="35"/>
              </a:spcBef>
              <a:buFont typeface="Arial"/>
              <a:buChar char="•"/>
              <a:tabLst>
                <a:tab pos="551359" algn="l"/>
                <a:tab pos="551919" algn="l"/>
              </a:tabLst>
            </a:pPr>
            <a:r>
              <a:rPr lang="en-US" sz="1279" spc="49" dirty="0">
                <a:latin typeface="Calibri"/>
                <a:cs typeface="Calibri"/>
              </a:rPr>
              <a:t> Units 326 units</a:t>
            </a:r>
            <a:endParaRPr lang="en-US" sz="1279" dirty="0">
              <a:latin typeface="Calibri"/>
              <a:cs typeface="Calibri"/>
            </a:endParaRPr>
          </a:p>
          <a:p>
            <a:pPr marL="884752" lvl="2" indent="-209000">
              <a:spcBef>
                <a:spcPts val="31"/>
              </a:spcBef>
              <a:buFont typeface="Arial"/>
              <a:buChar char="•"/>
              <a:tabLst>
                <a:tab pos="884752" algn="l"/>
                <a:tab pos="885312" algn="l"/>
              </a:tabLst>
            </a:pPr>
            <a:r>
              <a:rPr lang="en-US" sz="1279" dirty="0">
                <a:latin typeface="Calibri"/>
                <a:cs typeface="Calibri"/>
              </a:rPr>
              <a:t>Affordable to 60-80% Ami and Market</a:t>
            </a:r>
          </a:p>
          <a:p>
            <a:pPr marL="884752" lvl="2" indent="-209000">
              <a:spcBef>
                <a:spcPts val="31"/>
              </a:spcBef>
              <a:buFont typeface="Arial"/>
              <a:buChar char="•"/>
              <a:tabLst>
                <a:tab pos="884752" algn="l"/>
                <a:tab pos="885312" algn="l"/>
              </a:tabLst>
            </a:pPr>
            <a:r>
              <a:rPr lang="en-US" sz="1279" dirty="0">
                <a:latin typeface="Calibri"/>
                <a:cs typeface="Calibri"/>
              </a:rPr>
              <a:t>$315K a unit</a:t>
            </a:r>
          </a:p>
          <a:p>
            <a:pPr marL="427552" lvl="1" indent="-209000">
              <a:spcBef>
                <a:spcPts val="31"/>
              </a:spcBef>
              <a:buFont typeface="Arial"/>
              <a:buChar char="•"/>
              <a:tabLst>
                <a:tab pos="884752" algn="l"/>
                <a:tab pos="885312" algn="l"/>
              </a:tabLst>
            </a:pPr>
            <a:r>
              <a:rPr lang="en-US" sz="1279" dirty="0">
                <a:latin typeface="Calibri"/>
                <a:cs typeface="Calibri"/>
              </a:rPr>
              <a:t>Onsite amenities include a pool, tennis court, open space, grill areas, dog parks, fitness center, bike storage, parking, community rooms, business center</a:t>
            </a:r>
          </a:p>
          <a:p>
            <a:pPr marL="11207">
              <a:tabLst>
                <a:tab pos="219087" algn="l"/>
                <a:tab pos="219647" algn="l"/>
              </a:tabLst>
            </a:pPr>
            <a:r>
              <a:rPr lang="en-US" dirty="0"/>
              <a:t>Financing</a:t>
            </a:r>
            <a:endParaRPr lang="en-US" spc="-9" dirty="0"/>
          </a:p>
          <a:p>
            <a:pPr lvl="3">
              <a:spcBef>
                <a:spcPts val="49"/>
              </a:spcBef>
              <a:buFont typeface="Arial"/>
              <a:buChar char="•"/>
            </a:pPr>
            <a:r>
              <a:rPr lang="en-US" sz="1279" dirty="0">
                <a:latin typeface="Calibri"/>
                <a:cs typeface="Calibri"/>
              </a:rPr>
              <a:t>   Virginia Housing First Trust</a:t>
            </a:r>
          </a:p>
          <a:p>
            <a:pPr lvl="1">
              <a:spcBef>
                <a:spcPts val="49"/>
              </a:spcBef>
              <a:buFont typeface="Arial"/>
              <a:buChar char="•"/>
            </a:pPr>
            <a:r>
              <a:rPr lang="en-US" sz="1279" dirty="0">
                <a:latin typeface="Calibri"/>
                <a:cs typeface="Calibri"/>
              </a:rPr>
              <a:t>   JBG Smith Mezzanine Debt</a:t>
            </a:r>
          </a:p>
          <a:p>
            <a:pPr lvl="1">
              <a:spcBef>
                <a:spcPts val="49"/>
              </a:spcBef>
              <a:buFont typeface="Arial"/>
              <a:buChar char="•"/>
            </a:pPr>
            <a:r>
              <a:rPr lang="en-US" sz="1279" dirty="0">
                <a:latin typeface="Calibri"/>
                <a:cs typeface="Calibri"/>
              </a:rPr>
              <a:t>   City Gap Funding $8m</a:t>
            </a:r>
          </a:p>
        </p:txBody>
      </p:sp>
      <p:pic>
        <p:nvPicPr>
          <p:cNvPr id="5" name="object 5"/>
          <p:cNvPicPr/>
          <p:nvPr/>
        </p:nvPicPr>
        <p:blipFill>
          <a:blip r:embed="rId2" cstate="print"/>
          <a:stretch>
            <a:fillRect/>
          </a:stretch>
        </p:blipFill>
        <p:spPr>
          <a:xfrm>
            <a:off x="0" y="6096000"/>
            <a:ext cx="8875059" cy="410134"/>
          </a:xfrm>
          <a:prstGeom prst="rect">
            <a:avLst/>
          </a:prstGeom>
        </p:spPr>
      </p:pic>
      <p:sp>
        <p:nvSpPr>
          <p:cNvPr id="6" name="AutoShape 2">
            <a:extLst>
              <a:ext uri="{FF2B5EF4-FFF2-40B4-BE49-F238E27FC236}">
                <a16:creationId xmlns:a16="http://schemas.microsoft.com/office/drawing/2014/main" id="{0F30977B-4A24-1880-380E-ACF99396939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40D0DF41-79FE-64BE-8D1E-33F8B9D1F46B}"/>
              </a:ext>
            </a:extLst>
          </p:cNvPr>
          <p:cNvPicPr>
            <a:picLocks noChangeAspect="1"/>
          </p:cNvPicPr>
          <p:nvPr/>
        </p:nvPicPr>
        <p:blipFill>
          <a:blip r:embed="rId3"/>
          <a:stretch>
            <a:fillRect/>
          </a:stretch>
        </p:blipFill>
        <p:spPr>
          <a:xfrm>
            <a:off x="304800" y="1495962"/>
            <a:ext cx="3465153" cy="3048000"/>
          </a:xfrm>
          <a:prstGeom prst="rect">
            <a:avLst/>
          </a:prstGeom>
        </p:spPr>
      </p:pic>
      <p:sp>
        <p:nvSpPr>
          <p:cNvPr id="9" name="TextBox 8">
            <a:extLst>
              <a:ext uri="{FF2B5EF4-FFF2-40B4-BE49-F238E27FC236}">
                <a16:creationId xmlns:a16="http://schemas.microsoft.com/office/drawing/2014/main" id="{2181880C-2CA2-C8A3-E2BE-F0B974F29365}"/>
              </a:ext>
            </a:extLst>
          </p:cNvPr>
          <p:cNvSpPr txBox="1"/>
          <p:nvPr/>
        </p:nvSpPr>
        <p:spPr>
          <a:xfrm>
            <a:off x="0" y="4807276"/>
            <a:ext cx="5105400" cy="1754326"/>
          </a:xfrm>
          <a:prstGeom prst="rect">
            <a:avLst/>
          </a:prstGeom>
          <a:noFill/>
        </p:spPr>
        <p:txBody>
          <a:bodyPr wrap="square">
            <a:spAutoFit/>
          </a:bodyPr>
          <a:lstStyle/>
          <a:p>
            <a:r>
              <a:rPr lang="en-US" sz="1200" b="0" i="0" u="none" strike="noStrike" baseline="0" dirty="0">
                <a:solidFill>
                  <a:srgbClr val="000000"/>
                </a:solidFill>
                <a:latin typeface="Century Gothic" panose="020B0502020202020204" pitchFamily="34" charset="0"/>
              </a:rPr>
              <a:t>From the broker’s offering statement:</a:t>
            </a:r>
          </a:p>
          <a:p>
            <a:r>
              <a:rPr lang="en-US" sz="1200" b="0" i="1" u="none" strike="noStrike" baseline="0" dirty="0">
                <a:solidFill>
                  <a:srgbClr val="000000"/>
                </a:solidFill>
                <a:latin typeface="Century Gothic" panose="020B0502020202020204" pitchFamily="34" charset="0"/>
              </a:rPr>
              <a:t>“NO AFFORDABLE COMPONENT</a:t>
            </a:r>
            <a:endParaRPr lang="en-US" sz="1200" b="0" i="0" u="none" strike="noStrike" baseline="0" dirty="0">
              <a:solidFill>
                <a:srgbClr val="000000"/>
              </a:solidFill>
              <a:latin typeface="Century Gothic" panose="020B0502020202020204" pitchFamily="34" charset="0"/>
            </a:endParaRPr>
          </a:p>
          <a:p>
            <a:r>
              <a:rPr lang="en-US" sz="1200" b="0" i="1" u="none" strike="noStrike" baseline="0" dirty="0">
                <a:solidFill>
                  <a:srgbClr val="000000"/>
                </a:solidFill>
                <a:latin typeface="Century Gothic" panose="020B0502020202020204" pitchFamily="34" charset="0"/>
              </a:rPr>
              <a:t>Unlike the majority of the Property’s rental </a:t>
            </a:r>
            <a:r>
              <a:rPr lang="en-US" sz="1200" b="0" i="1" u="none" strike="noStrike" baseline="0" dirty="0" err="1">
                <a:solidFill>
                  <a:srgbClr val="000000"/>
                </a:solidFill>
                <a:latin typeface="Century Gothic" panose="020B0502020202020204" pitchFamily="34" charset="0"/>
              </a:rPr>
              <a:t>comparables</a:t>
            </a:r>
            <a:r>
              <a:rPr lang="en-US" sz="1200" b="0" i="1" u="none" strike="noStrike" baseline="0" dirty="0">
                <a:solidFill>
                  <a:srgbClr val="000000"/>
                </a:solidFill>
                <a:latin typeface="Century Gothic" panose="020B0502020202020204" pitchFamily="34" charset="0"/>
              </a:rPr>
              <a:t> and nearly all of the newer deliveries in the area, </a:t>
            </a:r>
            <a:r>
              <a:rPr lang="en-US" sz="1200" b="0" i="1" u="none" strike="noStrike" baseline="0" dirty="0" err="1">
                <a:solidFill>
                  <a:srgbClr val="000000"/>
                </a:solidFill>
                <a:latin typeface="Century Gothic" panose="020B0502020202020204" pitchFamily="34" charset="0"/>
              </a:rPr>
              <a:t>Avana</a:t>
            </a:r>
            <a:r>
              <a:rPr lang="en-US" sz="1200" b="0" i="1" u="none" strike="noStrike" baseline="0" dirty="0">
                <a:solidFill>
                  <a:srgbClr val="000000"/>
                </a:solidFill>
                <a:latin typeface="Century Gothic" panose="020B0502020202020204" pitchFamily="34" charset="0"/>
              </a:rPr>
              <a:t> Alexandria is comprised entirely of market rate units.  The lack of an affordable component at the Property, which is rare for a large multifamily asset in Northern Virginia, permits ownership to maximize revenue through market rate rental increases for each apartment home and will therefore allow a buyer to realize impressive returns.”</a:t>
            </a:r>
            <a:endParaRPr lang="en-US"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0988" y="246867"/>
            <a:ext cx="4117601" cy="1119311"/>
          </a:xfrm>
          <a:prstGeom prst="rect">
            <a:avLst/>
          </a:prstGeom>
        </p:spPr>
        <p:txBody>
          <a:bodyPr vert="horz" wrap="square" lIns="0" tIns="11206" rIns="0" bIns="0" rtlCol="0">
            <a:spAutoFit/>
          </a:bodyPr>
          <a:lstStyle/>
          <a:p>
            <a:pPr marL="11206">
              <a:spcBef>
                <a:spcPts val="88"/>
              </a:spcBef>
              <a:tabLst>
                <a:tab pos="2977001" algn="l"/>
              </a:tabLst>
            </a:pPr>
            <a:r>
              <a:rPr lang="en-US" b="1" spc="247" dirty="0"/>
              <a:t>Square at 511</a:t>
            </a:r>
            <a:br>
              <a:rPr lang="en-US" b="1" spc="247" dirty="0"/>
            </a:br>
            <a:r>
              <a:rPr lang="en-US" b="1" spc="247" dirty="0"/>
              <a:t>Housing Alexandria</a:t>
            </a:r>
            <a:endParaRPr b="1" spc="212" dirty="0"/>
          </a:p>
        </p:txBody>
      </p:sp>
      <p:sp>
        <p:nvSpPr>
          <p:cNvPr id="3" name="object 3"/>
          <p:cNvSpPr/>
          <p:nvPr/>
        </p:nvSpPr>
        <p:spPr>
          <a:xfrm>
            <a:off x="1056712" y="1600200"/>
            <a:ext cx="7030571" cy="0"/>
          </a:xfrm>
          <a:custGeom>
            <a:avLst/>
            <a:gdLst/>
            <a:ahLst/>
            <a:cxnLst/>
            <a:rect l="l" t="t" r="r" b="b"/>
            <a:pathLst>
              <a:path w="7967980">
                <a:moveTo>
                  <a:pt x="0" y="0"/>
                </a:moveTo>
                <a:lnTo>
                  <a:pt x="7967471" y="0"/>
                </a:lnTo>
              </a:path>
            </a:pathLst>
          </a:custGeom>
          <a:ln w="22859">
            <a:solidFill>
              <a:srgbClr val="FFC64B"/>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34467" y="6048690"/>
            <a:ext cx="8875059" cy="410134"/>
          </a:xfrm>
          <a:prstGeom prst="rect">
            <a:avLst/>
          </a:prstGeom>
        </p:spPr>
      </p:pic>
      <p:sp>
        <p:nvSpPr>
          <p:cNvPr id="8" name="object 8"/>
          <p:cNvSpPr txBox="1">
            <a:spLocks noGrp="1"/>
          </p:cNvSpPr>
          <p:nvPr>
            <p:ph type="body" idx="1"/>
          </p:nvPr>
        </p:nvSpPr>
        <p:spPr>
          <a:xfrm>
            <a:off x="5096996" y="1822488"/>
            <a:ext cx="4047004" cy="3405306"/>
          </a:xfrm>
          <a:prstGeom prst="rect">
            <a:avLst/>
          </a:prstGeom>
        </p:spPr>
        <p:txBody>
          <a:bodyPr vert="horz" wrap="square" lIns="0" tIns="15128" rIns="0" bIns="0" rtlCol="0">
            <a:spAutoFit/>
          </a:bodyPr>
          <a:lstStyle/>
          <a:p>
            <a:pPr marL="11207">
              <a:spcBef>
                <a:spcPts val="119"/>
              </a:spcBef>
              <a:tabLst>
                <a:tab pos="219087" algn="l"/>
                <a:tab pos="219647" algn="l"/>
              </a:tabLst>
            </a:pPr>
            <a:r>
              <a:rPr lang="en-US" dirty="0"/>
              <a:t>Property Info</a:t>
            </a:r>
          </a:p>
          <a:p>
            <a:pPr marL="551359" lvl="1" indent="-207320">
              <a:spcBef>
                <a:spcPts val="35"/>
              </a:spcBef>
              <a:buFont typeface="Arial"/>
              <a:buChar char="•"/>
              <a:tabLst>
                <a:tab pos="551359" algn="l"/>
                <a:tab pos="551919" algn="l"/>
              </a:tabLst>
            </a:pPr>
            <a:r>
              <a:rPr lang="en-US" sz="1279" spc="49" dirty="0">
                <a:latin typeface="Calibri"/>
                <a:cs typeface="Calibri"/>
              </a:rPr>
              <a:t>Purchased 2022  - Refinanced in 2024</a:t>
            </a:r>
          </a:p>
          <a:p>
            <a:pPr marL="551359" lvl="1" indent="-207320">
              <a:spcBef>
                <a:spcPts val="35"/>
              </a:spcBef>
              <a:buFont typeface="Arial"/>
              <a:buChar char="•"/>
              <a:tabLst>
                <a:tab pos="551359" algn="l"/>
                <a:tab pos="551919" algn="l"/>
              </a:tabLst>
            </a:pPr>
            <a:r>
              <a:rPr lang="en-US" sz="1279" spc="49" dirty="0">
                <a:latin typeface="Calibri"/>
                <a:cs typeface="Calibri"/>
              </a:rPr>
              <a:t>High Rise 14 Stories</a:t>
            </a:r>
          </a:p>
          <a:p>
            <a:pPr marL="551359" lvl="1" indent="-207320">
              <a:spcBef>
                <a:spcPts val="35"/>
              </a:spcBef>
              <a:buFont typeface="Arial"/>
              <a:buChar char="•"/>
              <a:tabLst>
                <a:tab pos="551359" algn="l"/>
                <a:tab pos="551919" algn="l"/>
              </a:tabLst>
            </a:pPr>
            <a:r>
              <a:rPr lang="en-US" sz="1279" spc="49" dirty="0">
                <a:latin typeface="Calibri"/>
                <a:cs typeface="Calibri"/>
              </a:rPr>
              <a:t>Located in </a:t>
            </a:r>
            <a:r>
              <a:rPr lang="en-US" sz="1279" spc="49" dirty="0" err="1">
                <a:latin typeface="Calibri"/>
                <a:cs typeface="Calibri"/>
              </a:rPr>
              <a:t>Arlandria</a:t>
            </a:r>
            <a:r>
              <a:rPr lang="en-US" sz="1279" spc="49" dirty="0">
                <a:latin typeface="Calibri"/>
                <a:cs typeface="Calibri"/>
              </a:rPr>
              <a:t> section of Alexandria</a:t>
            </a:r>
          </a:p>
          <a:p>
            <a:pPr marL="551359" lvl="1" indent="-207320">
              <a:spcBef>
                <a:spcPts val="35"/>
              </a:spcBef>
              <a:buFont typeface="Arial"/>
              <a:buChar char="•"/>
              <a:tabLst>
                <a:tab pos="551359" algn="l"/>
                <a:tab pos="551919" algn="l"/>
              </a:tabLst>
            </a:pPr>
            <a:r>
              <a:rPr lang="en-US" sz="1279" spc="49" dirty="0">
                <a:latin typeface="Calibri"/>
                <a:cs typeface="Calibri"/>
              </a:rPr>
              <a:t>Built 1965  </a:t>
            </a:r>
          </a:p>
          <a:p>
            <a:pPr marL="551359" lvl="1" indent="-207320">
              <a:spcBef>
                <a:spcPts val="35"/>
              </a:spcBef>
              <a:buFont typeface="Arial"/>
              <a:buChar char="•"/>
              <a:tabLst>
                <a:tab pos="551359" algn="l"/>
                <a:tab pos="551919" algn="l"/>
              </a:tabLst>
            </a:pPr>
            <a:r>
              <a:rPr lang="en-US" sz="1279" spc="49" dirty="0">
                <a:latin typeface="Calibri"/>
                <a:cs typeface="Calibri"/>
              </a:rPr>
              <a:t>197 Units</a:t>
            </a:r>
            <a:endParaRPr sz="1279" dirty="0">
              <a:latin typeface="Calibri"/>
              <a:cs typeface="Calibri"/>
            </a:endParaRPr>
          </a:p>
          <a:p>
            <a:pPr marL="884752" lvl="2" indent="-209000">
              <a:spcBef>
                <a:spcPts val="31"/>
              </a:spcBef>
              <a:buFont typeface="Arial"/>
              <a:buChar char="•"/>
              <a:tabLst>
                <a:tab pos="884752" algn="l"/>
                <a:tab pos="885312" algn="l"/>
              </a:tabLst>
            </a:pPr>
            <a:r>
              <a:rPr lang="en-US" sz="1279" dirty="0">
                <a:latin typeface="Calibri"/>
                <a:cs typeface="Calibri"/>
              </a:rPr>
              <a:t>Affordable to 40 -60% Ami</a:t>
            </a:r>
          </a:p>
          <a:p>
            <a:pPr marL="884752" lvl="2" indent="-209000">
              <a:spcBef>
                <a:spcPts val="31"/>
              </a:spcBef>
              <a:buFont typeface="Arial"/>
              <a:buChar char="•"/>
              <a:tabLst>
                <a:tab pos="884752" algn="l"/>
                <a:tab pos="885312" algn="l"/>
              </a:tabLst>
            </a:pPr>
            <a:r>
              <a:rPr lang="en-US" sz="1279" dirty="0">
                <a:latin typeface="Calibri"/>
                <a:cs typeface="Calibri"/>
              </a:rPr>
              <a:t>$290K a unit</a:t>
            </a:r>
          </a:p>
          <a:p>
            <a:pPr marL="427552" lvl="1" indent="-209000">
              <a:spcBef>
                <a:spcPts val="31"/>
              </a:spcBef>
              <a:buFont typeface="Arial"/>
              <a:buChar char="•"/>
              <a:tabLst>
                <a:tab pos="884752" algn="l"/>
                <a:tab pos="885312" algn="l"/>
              </a:tabLst>
            </a:pPr>
            <a:r>
              <a:rPr lang="en-US" sz="1279" dirty="0">
                <a:latin typeface="Calibri"/>
                <a:cs typeface="Calibri"/>
              </a:rPr>
              <a:t>Amenities </a:t>
            </a:r>
            <a:endParaRPr sz="1279" dirty="0">
              <a:latin typeface="Calibri"/>
              <a:cs typeface="Calibri"/>
            </a:endParaRPr>
          </a:p>
          <a:p>
            <a:pPr lvl="1">
              <a:spcBef>
                <a:spcPts val="49"/>
              </a:spcBef>
              <a:buFont typeface="Arial"/>
              <a:buChar char="•"/>
            </a:pPr>
            <a:r>
              <a:rPr lang="en-US" sz="1279" dirty="0">
                <a:latin typeface="Calibri"/>
                <a:cs typeface="Calibri"/>
              </a:rPr>
              <a:t>Surface Parking</a:t>
            </a:r>
            <a:endParaRPr sz="1279" dirty="0">
              <a:latin typeface="Calibri"/>
              <a:cs typeface="Calibri"/>
            </a:endParaRPr>
          </a:p>
          <a:p>
            <a:pPr marL="11207">
              <a:tabLst>
                <a:tab pos="219087" algn="l"/>
                <a:tab pos="219647" algn="l"/>
              </a:tabLst>
            </a:pPr>
            <a:endParaRPr lang="en-US" dirty="0"/>
          </a:p>
          <a:p>
            <a:pPr marL="11207">
              <a:tabLst>
                <a:tab pos="219087" algn="l"/>
                <a:tab pos="219647" algn="l"/>
              </a:tabLst>
            </a:pPr>
            <a:r>
              <a:rPr lang="en-US" dirty="0"/>
              <a:t>Financing</a:t>
            </a:r>
            <a:endParaRPr spc="-9" dirty="0"/>
          </a:p>
          <a:p>
            <a:pPr lvl="1">
              <a:spcBef>
                <a:spcPts val="49"/>
              </a:spcBef>
              <a:buFont typeface="Arial"/>
              <a:buChar char="•"/>
            </a:pPr>
            <a:r>
              <a:rPr lang="en-US" sz="1279" dirty="0">
                <a:latin typeface="Calibri"/>
                <a:cs typeface="Calibri"/>
              </a:rPr>
              <a:t>Freddie Mac</a:t>
            </a:r>
          </a:p>
          <a:p>
            <a:pPr lvl="1">
              <a:spcBef>
                <a:spcPts val="49"/>
              </a:spcBef>
              <a:buFont typeface="Arial"/>
              <a:buChar char="•"/>
            </a:pPr>
            <a:r>
              <a:rPr lang="en-US" sz="1279" dirty="0">
                <a:latin typeface="Calibri"/>
                <a:cs typeface="Calibri"/>
              </a:rPr>
              <a:t>Amazon Equity Fund</a:t>
            </a:r>
          </a:p>
          <a:p>
            <a:pPr lvl="1">
              <a:spcBef>
                <a:spcPts val="49"/>
              </a:spcBef>
              <a:buFont typeface="Arial"/>
              <a:buChar char="•"/>
            </a:pPr>
            <a:r>
              <a:rPr lang="en-US" sz="1279" dirty="0">
                <a:latin typeface="Calibri"/>
                <a:cs typeface="Calibri"/>
              </a:rPr>
              <a:t>City Commitment for $5m for Property Upgrades</a:t>
            </a:r>
          </a:p>
          <a:p>
            <a:pPr>
              <a:spcBef>
                <a:spcPts val="49"/>
              </a:spcBef>
              <a:buFont typeface="Arial"/>
              <a:buChar char="•"/>
            </a:pPr>
            <a:endParaRPr sz="1279" dirty="0">
              <a:latin typeface="Calibri"/>
              <a:cs typeface="Calibri"/>
            </a:endParaRPr>
          </a:p>
        </p:txBody>
      </p:sp>
      <p:sp>
        <p:nvSpPr>
          <p:cNvPr id="10" name="AutoShape 2">
            <a:extLst>
              <a:ext uri="{FF2B5EF4-FFF2-40B4-BE49-F238E27FC236}">
                <a16:creationId xmlns:a16="http://schemas.microsoft.com/office/drawing/2014/main" id="{48B83FE2-F040-7ED9-FBC6-C80ECE9F895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F2529B35-C421-A631-E1E7-888FE1C273EC}"/>
              </a:ext>
            </a:extLst>
          </p:cNvPr>
          <p:cNvPicPr>
            <a:picLocks noChangeAspect="1"/>
          </p:cNvPicPr>
          <p:nvPr/>
        </p:nvPicPr>
        <p:blipFill>
          <a:blip r:embed="rId3"/>
          <a:stretch>
            <a:fillRect/>
          </a:stretch>
        </p:blipFill>
        <p:spPr>
          <a:xfrm>
            <a:off x="320988" y="1952947"/>
            <a:ext cx="4650289" cy="2847649"/>
          </a:xfrm>
          <a:prstGeom prst="rect">
            <a:avLst/>
          </a:prstGeom>
        </p:spPr>
      </p:pic>
      <p:pic>
        <p:nvPicPr>
          <p:cNvPr id="13" name="Picture 12">
            <a:extLst>
              <a:ext uri="{FF2B5EF4-FFF2-40B4-BE49-F238E27FC236}">
                <a16:creationId xmlns:a16="http://schemas.microsoft.com/office/drawing/2014/main" id="{D21EFDCA-D503-832F-AB11-6A0DA80EB7A9}"/>
              </a:ext>
            </a:extLst>
          </p:cNvPr>
          <p:cNvPicPr>
            <a:picLocks noChangeAspect="1"/>
          </p:cNvPicPr>
          <p:nvPr/>
        </p:nvPicPr>
        <p:blipFill>
          <a:blip r:embed="rId4"/>
          <a:stretch>
            <a:fillRect/>
          </a:stretch>
        </p:blipFill>
        <p:spPr>
          <a:xfrm>
            <a:off x="1981200" y="4881718"/>
            <a:ext cx="1767568" cy="10858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84CD0-3AF0-AADB-BA26-CA3F9858F361}"/>
              </a:ext>
            </a:extLst>
          </p:cNvPr>
          <p:cNvSpPr>
            <a:spLocks noGrp="1"/>
          </p:cNvSpPr>
          <p:nvPr>
            <p:ph type="title"/>
          </p:nvPr>
        </p:nvSpPr>
        <p:spPr>
          <a:xfrm>
            <a:off x="1066800" y="533400"/>
            <a:ext cx="5565933" cy="1107996"/>
          </a:xfrm>
        </p:spPr>
        <p:txBody>
          <a:bodyPr/>
          <a:lstStyle/>
          <a:p>
            <a:r>
              <a:rPr lang="en-US" dirty="0"/>
              <a:t>Residential Multi-family Zone </a:t>
            </a:r>
          </a:p>
        </p:txBody>
      </p:sp>
      <p:sp>
        <p:nvSpPr>
          <p:cNvPr id="3" name="Text Placeholder 2">
            <a:extLst>
              <a:ext uri="{FF2B5EF4-FFF2-40B4-BE49-F238E27FC236}">
                <a16:creationId xmlns:a16="http://schemas.microsoft.com/office/drawing/2014/main" id="{BA13A02E-1D1A-5404-D0EC-2C74F8DC38C7}"/>
              </a:ext>
            </a:extLst>
          </p:cNvPr>
          <p:cNvSpPr>
            <a:spLocks noGrp="1"/>
          </p:cNvSpPr>
          <p:nvPr>
            <p:ph type="body" idx="1"/>
          </p:nvPr>
        </p:nvSpPr>
        <p:spPr>
          <a:xfrm>
            <a:off x="381000" y="1641396"/>
            <a:ext cx="8382000" cy="3877985"/>
          </a:xfrm>
        </p:spPr>
        <p:txBody>
          <a:bodyPr/>
          <a:lstStyle/>
          <a:p>
            <a:pPr algn="l"/>
            <a:r>
              <a:rPr lang="en-US" b="1" i="0" dirty="0">
                <a:solidFill>
                  <a:srgbClr val="1793D1"/>
                </a:solidFill>
                <a:effectLst/>
                <a:highlight>
                  <a:srgbClr val="FFFFFF"/>
                </a:highlight>
                <a:latin typeface="Avenir Next World"/>
              </a:rPr>
              <a:t>What is the RMF zone?</a:t>
            </a:r>
            <a:endParaRPr lang="en-US" b="1" i="0" dirty="0">
              <a:solidFill>
                <a:srgbClr val="002625"/>
              </a:solidFill>
              <a:effectLst/>
              <a:highlight>
                <a:srgbClr val="FFFFFF"/>
              </a:highlight>
              <a:latin typeface="Avenir Next World"/>
            </a:endParaRPr>
          </a:p>
          <a:p>
            <a:pPr algn="l"/>
            <a:r>
              <a:rPr lang="en-US" b="0" i="0" dirty="0">
                <a:solidFill>
                  <a:srgbClr val="304E4E"/>
                </a:solidFill>
                <a:effectLst/>
                <a:highlight>
                  <a:srgbClr val="FFFFFF"/>
                </a:highlight>
                <a:latin typeface="Noto Serif" panose="02020600060500020200" pitchFamily="18" charset="0"/>
              </a:rPr>
              <a:t>The RMF Zone was created in 2019 to implement the housing affordability goals of the 2018 </a:t>
            </a:r>
            <a:r>
              <a:rPr lang="en-US" b="0" i="0" dirty="0">
                <a:solidFill>
                  <a:srgbClr val="304E4E"/>
                </a:solidFill>
                <a:effectLst/>
                <a:highlight>
                  <a:srgbClr val="FFFFFF"/>
                </a:highlight>
                <a:latin typeface="Noto Serif" panose="02020600060500020200" pitchFamily="18" charset="0"/>
                <a:hlinkClick r:id="rId2"/>
              </a:rPr>
              <a:t> </a:t>
            </a:r>
            <a:r>
              <a:rPr lang="en-US" b="0" i="0" dirty="0">
                <a:solidFill>
                  <a:srgbClr val="1893D2"/>
                </a:solidFill>
                <a:effectLst/>
                <a:highlight>
                  <a:srgbClr val="FFFFFF"/>
                </a:highlight>
                <a:latin typeface="Noto Serif" panose="02020600060500020200" pitchFamily="18" charset="0"/>
                <a:hlinkClick r:id="rId2"/>
              </a:rPr>
              <a:t>South Patrick Street Housing Affordability Strategy</a:t>
            </a:r>
            <a:r>
              <a:rPr lang="en-US" b="0" i="0" dirty="0">
                <a:solidFill>
                  <a:srgbClr val="304E4E"/>
                </a:solidFill>
                <a:effectLst/>
                <a:highlight>
                  <a:srgbClr val="FFFFFF"/>
                </a:highlight>
                <a:latin typeface="Noto Serif" panose="02020600060500020200" pitchFamily="18" charset="0"/>
                <a:hlinkClick r:id="rId2"/>
              </a:rPr>
              <a:t> </a:t>
            </a:r>
            <a:r>
              <a:rPr lang="en-US" b="0" i="0" dirty="0">
                <a:solidFill>
                  <a:srgbClr val="304E4E"/>
                </a:solidFill>
                <a:effectLst/>
                <a:highlight>
                  <a:srgbClr val="FFFFFF"/>
                </a:highlight>
                <a:latin typeface="Noto Serif" panose="02020600060500020200" pitchFamily="18" charset="0"/>
              </a:rPr>
              <a:t> which sought to proactively address expiring federal housing assistance contracts that threaten two of the city’s deeply affordable communities, The Heritage at Old Town and Olde Towne West III (OTW). The Heritage and OTW’s combined 215 committed affordable units currently serve households with incomes reaching as low as approximately 20-30% of the area median income (AMI).</a:t>
            </a:r>
          </a:p>
          <a:p>
            <a:endParaRPr lang="en-US" dirty="0">
              <a:hlinkClick r:id="rId3"/>
            </a:endParaRPr>
          </a:p>
          <a:p>
            <a:r>
              <a:rPr lang="en-US" dirty="0">
                <a:hlinkClick r:id="rId3"/>
              </a:rPr>
              <a:t>https://www.alexandriava.gov/planning-and-zoning/zoning-for-housinghousing-for-all</a:t>
            </a:r>
          </a:p>
          <a:p>
            <a:endParaRPr lang="en-US" dirty="0">
              <a:hlinkClick r:id="rId3"/>
            </a:endParaRPr>
          </a:p>
          <a:p>
            <a:r>
              <a:rPr lang="en-US" dirty="0">
                <a:hlinkClick r:id="rId3"/>
              </a:rPr>
              <a:t>https://storymaps.arcgis.com/stories/64246f5ba49f41159c59858e59c559b3</a:t>
            </a:r>
            <a:endParaRPr lang="en-US" dirty="0"/>
          </a:p>
          <a:p>
            <a:endParaRPr lang="en-US" dirty="0"/>
          </a:p>
        </p:txBody>
      </p:sp>
    </p:spTree>
    <p:extLst>
      <p:ext uri="{BB962C8B-B14F-4D97-AF65-F5344CB8AC3E}">
        <p14:creationId xmlns:p14="http://schemas.microsoft.com/office/powerpoint/2010/main" val="866070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object 5">
            <a:extLst>
              <a:ext uri="{FF2B5EF4-FFF2-40B4-BE49-F238E27FC236}">
                <a16:creationId xmlns:a16="http://schemas.microsoft.com/office/drawing/2014/main" id="{4F80BCA6-285D-42B6-9402-D44DF015045A}"/>
              </a:ext>
            </a:extLst>
          </p:cNvPr>
          <p:cNvPicPr/>
          <p:nvPr/>
        </p:nvPicPr>
        <p:blipFill>
          <a:blip r:embed="rId2" cstate="print"/>
          <a:stretch>
            <a:fillRect/>
          </a:stretch>
        </p:blipFill>
        <p:spPr>
          <a:xfrm>
            <a:off x="103094" y="5953203"/>
            <a:ext cx="8875059" cy="410134"/>
          </a:xfrm>
          <a:prstGeom prst="rect">
            <a:avLst/>
          </a:prstGeom>
        </p:spPr>
      </p:pic>
      <p:sp>
        <p:nvSpPr>
          <p:cNvPr id="2" name="object 2"/>
          <p:cNvSpPr txBox="1">
            <a:spLocks noGrp="1"/>
          </p:cNvSpPr>
          <p:nvPr>
            <p:ph type="title"/>
          </p:nvPr>
        </p:nvSpPr>
        <p:spPr>
          <a:xfrm>
            <a:off x="381000" y="168574"/>
            <a:ext cx="3672204" cy="975973"/>
          </a:xfrm>
          <a:prstGeom prst="rect">
            <a:avLst/>
          </a:prstGeom>
        </p:spPr>
        <p:txBody>
          <a:bodyPr vert="horz" wrap="square" lIns="0" tIns="67945" rIns="0" bIns="0" rtlCol="0">
            <a:spAutoFit/>
          </a:bodyPr>
          <a:lstStyle/>
          <a:p>
            <a:pPr marL="12700" marR="5080">
              <a:lnSpc>
                <a:spcPts val="3460"/>
              </a:lnSpc>
              <a:spcBef>
                <a:spcPts val="535"/>
              </a:spcBef>
            </a:pPr>
            <a:r>
              <a:rPr lang="en-US" b="1" dirty="0" err="1"/>
              <a:t>Lynhaven</a:t>
            </a:r>
            <a:br>
              <a:rPr lang="en-US" b="1" dirty="0"/>
            </a:br>
            <a:r>
              <a:rPr lang="en-US" b="1" dirty="0"/>
              <a:t>Wesley Housing</a:t>
            </a:r>
            <a:endParaRPr b="1" dirty="0"/>
          </a:p>
        </p:txBody>
      </p:sp>
      <p:pic>
        <p:nvPicPr>
          <p:cNvPr id="5122" name="Picture 2">
            <a:extLst>
              <a:ext uri="{FF2B5EF4-FFF2-40B4-BE49-F238E27FC236}">
                <a16:creationId xmlns:a16="http://schemas.microsoft.com/office/drawing/2014/main" id="{1879238A-BE07-0ECD-C8B1-697F289081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559954"/>
            <a:ext cx="3737173" cy="202949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D9642D56-85A2-92BF-00AE-AF6FF6DC3E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3204" y="3717423"/>
            <a:ext cx="3540556" cy="1922718"/>
          </a:xfrm>
          <a:prstGeom prst="rect">
            <a:avLst/>
          </a:prstGeom>
          <a:noFill/>
          <a:extLst>
            <a:ext uri="{909E8E84-426E-40DD-AFC4-6F175D3DCCD1}">
              <a14:hiddenFill xmlns:a14="http://schemas.microsoft.com/office/drawing/2010/main">
                <a:solidFill>
                  <a:srgbClr val="FFFFFF"/>
                </a:solidFill>
              </a14:hiddenFill>
            </a:ext>
          </a:extLst>
        </p:spPr>
      </p:pic>
      <p:sp>
        <p:nvSpPr>
          <p:cNvPr id="23" name="object 4">
            <a:extLst>
              <a:ext uri="{FF2B5EF4-FFF2-40B4-BE49-F238E27FC236}">
                <a16:creationId xmlns:a16="http://schemas.microsoft.com/office/drawing/2014/main" id="{D6CE2BA9-9708-7A08-8CE1-0345019D593C}"/>
              </a:ext>
            </a:extLst>
          </p:cNvPr>
          <p:cNvSpPr txBox="1"/>
          <p:nvPr/>
        </p:nvSpPr>
        <p:spPr>
          <a:xfrm>
            <a:off x="494168" y="1564624"/>
            <a:ext cx="5181600" cy="3645757"/>
          </a:xfrm>
          <a:prstGeom prst="rect">
            <a:avLst/>
          </a:prstGeom>
        </p:spPr>
        <p:txBody>
          <a:bodyPr vert="horz" wrap="square" lIns="0" tIns="15128" rIns="0" bIns="0" rtlCol="0">
            <a:spAutoFit/>
          </a:bodyPr>
          <a:lstStyle/>
          <a:p>
            <a:pPr marL="219087" indent="-207880">
              <a:spcBef>
                <a:spcPts val="119"/>
              </a:spcBef>
              <a:buFont typeface="Arial"/>
              <a:buChar char="•"/>
              <a:tabLst>
                <a:tab pos="219087" algn="l"/>
                <a:tab pos="219647" algn="l"/>
              </a:tabLst>
            </a:pPr>
            <a:r>
              <a:rPr lang="en-US" dirty="0"/>
              <a:t>Property Info</a:t>
            </a:r>
          </a:p>
          <a:p>
            <a:pPr marL="551359" lvl="1" indent="-207320">
              <a:spcBef>
                <a:spcPts val="35"/>
              </a:spcBef>
              <a:buFont typeface="Arial"/>
              <a:buChar char="•"/>
              <a:tabLst>
                <a:tab pos="551359" algn="l"/>
                <a:tab pos="551919" algn="l"/>
              </a:tabLst>
            </a:pPr>
            <a:r>
              <a:rPr lang="en-US" sz="1279" spc="49" dirty="0">
                <a:latin typeface="Calibri"/>
                <a:cs typeface="Calibri"/>
              </a:rPr>
              <a:t>Purchased 2002</a:t>
            </a:r>
          </a:p>
          <a:p>
            <a:pPr marL="551359" lvl="1" indent="-207320">
              <a:spcBef>
                <a:spcPts val="35"/>
              </a:spcBef>
              <a:buFont typeface="Arial"/>
              <a:buChar char="•"/>
              <a:tabLst>
                <a:tab pos="551359" algn="l"/>
                <a:tab pos="551919" algn="l"/>
              </a:tabLst>
            </a:pPr>
            <a:r>
              <a:rPr lang="en-US" sz="1279" spc="49" dirty="0">
                <a:latin typeface="Calibri"/>
                <a:cs typeface="Calibri"/>
              </a:rPr>
              <a:t>Garden Style</a:t>
            </a:r>
          </a:p>
          <a:p>
            <a:pPr marL="551359" lvl="1" indent="-207320">
              <a:spcBef>
                <a:spcPts val="35"/>
              </a:spcBef>
              <a:buFont typeface="Arial"/>
              <a:buChar char="•"/>
              <a:tabLst>
                <a:tab pos="551359" algn="l"/>
                <a:tab pos="551919" algn="l"/>
              </a:tabLst>
            </a:pPr>
            <a:r>
              <a:rPr lang="en-US" sz="1279" spc="49" dirty="0">
                <a:latin typeface="Calibri"/>
                <a:cs typeface="Calibri"/>
              </a:rPr>
              <a:t>Located in </a:t>
            </a:r>
            <a:r>
              <a:rPr lang="en-US" sz="1279" spc="49" dirty="0" err="1">
                <a:latin typeface="Calibri"/>
                <a:cs typeface="Calibri"/>
              </a:rPr>
              <a:t>Arlandria</a:t>
            </a:r>
            <a:r>
              <a:rPr lang="en-US" sz="1279" spc="49" dirty="0">
                <a:latin typeface="Calibri"/>
                <a:cs typeface="Calibri"/>
              </a:rPr>
              <a:t> section of Alexandria</a:t>
            </a:r>
          </a:p>
          <a:p>
            <a:pPr marL="551359" lvl="1" indent="-207320">
              <a:spcBef>
                <a:spcPts val="35"/>
              </a:spcBef>
              <a:buFont typeface="Arial"/>
              <a:buChar char="•"/>
              <a:tabLst>
                <a:tab pos="551359" algn="l"/>
                <a:tab pos="551919" algn="l"/>
              </a:tabLst>
            </a:pPr>
            <a:r>
              <a:rPr lang="en-US" sz="1279" spc="49" dirty="0">
                <a:latin typeface="Calibri"/>
                <a:cs typeface="Calibri"/>
              </a:rPr>
              <a:t>Built 1949 </a:t>
            </a:r>
          </a:p>
          <a:p>
            <a:pPr marL="551359" lvl="1" indent="-207320">
              <a:spcBef>
                <a:spcPts val="35"/>
              </a:spcBef>
              <a:buFont typeface="Arial"/>
              <a:buChar char="•"/>
              <a:tabLst>
                <a:tab pos="551359" algn="l"/>
                <a:tab pos="551919" algn="l"/>
              </a:tabLst>
            </a:pPr>
            <a:r>
              <a:rPr lang="en-US" sz="1279" spc="49" dirty="0">
                <a:latin typeface="Calibri"/>
                <a:cs typeface="Calibri"/>
              </a:rPr>
              <a:t>2014 Full Rehab with 4% Credits and Bonds</a:t>
            </a:r>
          </a:p>
          <a:p>
            <a:pPr marL="551359" lvl="1" indent="-207320">
              <a:spcBef>
                <a:spcPts val="35"/>
              </a:spcBef>
              <a:buFont typeface="Arial"/>
              <a:buChar char="•"/>
              <a:tabLst>
                <a:tab pos="551359" algn="l"/>
                <a:tab pos="551919" algn="l"/>
              </a:tabLst>
            </a:pPr>
            <a:r>
              <a:rPr lang="en-US" sz="1279" spc="49" dirty="0">
                <a:latin typeface="Calibri"/>
                <a:cs typeface="Calibri"/>
              </a:rPr>
              <a:t>28 Units</a:t>
            </a:r>
            <a:endParaRPr lang="en-US" sz="1279" dirty="0">
              <a:latin typeface="Calibri"/>
              <a:cs typeface="Calibri"/>
            </a:endParaRPr>
          </a:p>
          <a:p>
            <a:pPr marL="884752" lvl="2" indent="-209000">
              <a:spcBef>
                <a:spcPts val="31"/>
              </a:spcBef>
              <a:buFont typeface="Arial"/>
              <a:buChar char="•"/>
              <a:tabLst>
                <a:tab pos="884752" algn="l"/>
                <a:tab pos="885312" algn="l"/>
              </a:tabLst>
            </a:pPr>
            <a:r>
              <a:rPr lang="en-US" sz="1279" dirty="0">
                <a:latin typeface="Calibri"/>
                <a:cs typeface="Calibri"/>
              </a:rPr>
              <a:t>Affordable to 60% Ami</a:t>
            </a:r>
          </a:p>
          <a:p>
            <a:pPr marL="219087" indent="-207880">
              <a:buFont typeface="Arial"/>
              <a:buChar char="•"/>
              <a:tabLst>
                <a:tab pos="219087" algn="l"/>
                <a:tab pos="219647" algn="l"/>
              </a:tabLst>
            </a:pPr>
            <a:endParaRPr lang="en-US" dirty="0"/>
          </a:p>
          <a:p>
            <a:pPr marL="11207">
              <a:tabLst>
                <a:tab pos="219087" algn="l"/>
                <a:tab pos="219647" algn="l"/>
              </a:tabLst>
            </a:pPr>
            <a:r>
              <a:rPr lang="en-US" dirty="0"/>
              <a:t>Financing</a:t>
            </a:r>
            <a:endParaRPr lang="en-US" spc="-9" dirty="0"/>
          </a:p>
          <a:p>
            <a:pPr lvl="3">
              <a:spcBef>
                <a:spcPts val="49"/>
              </a:spcBef>
              <a:buFont typeface="Arial"/>
              <a:buChar char="•"/>
            </a:pPr>
            <a:r>
              <a:rPr lang="en-US" sz="1279" dirty="0">
                <a:latin typeface="Calibri"/>
                <a:cs typeface="Calibri"/>
              </a:rPr>
              <a:t>Virginia Housing First Trust</a:t>
            </a:r>
          </a:p>
          <a:p>
            <a:pPr lvl="1">
              <a:spcBef>
                <a:spcPts val="49"/>
              </a:spcBef>
              <a:buFont typeface="Arial"/>
              <a:buChar char="•"/>
            </a:pPr>
            <a:r>
              <a:rPr lang="en-US" sz="1279" dirty="0">
                <a:latin typeface="Calibri"/>
                <a:cs typeface="Calibri"/>
              </a:rPr>
              <a:t>City Gap Funding Second Trust</a:t>
            </a:r>
          </a:p>
          <a:p>
            <a:pPr>
              <a:spcBef>
                <a:spcPts val="49"/>
              </a:spcBef>
            </a:pPr>
            <a:endParaRPr lang="en-US" dirty="0">
              <a:cs typeface="Calibri"/>
            </a:endParaRPr>
          </a:p>
          <a:p>
            <a:pPr>
              <a:spcBef>
                <a:spcPts val="49"/>
              </a:spcBef>
            </a:pPr>
            <a:r>
              <a:rPr lang="en-US" dirty="0">
                <a:cs typeface="Calibri"/>
              </a:rPr>
              <a:t>Tools</a:t>
            </a:r>
          </a:p>
          <a:p>
            <a:pPr lvl="1">
              <a:spcBef>
                <a:spcPts val="49"/>
              </a:spcBef>
              <a:buFont typeface="Arial"/>
              <a:buChar char="•"/>
            </a:pPr>
            <a:r>
              <a:rPr lang="en-US" sz="1279" dirty="0">
                <a:latin typeface="Calibri"/>
                <a:cs typeface="Calibri"/>
              </a:rPr>
              <a:t>Land banking future development possibility</a:t>
            </a:r>
          </a:p>
          <a:p>
            <a:pPr marL="551359" indent="-207320">
              <a:spcBef>
                <a:spcPts val="44"/>
              </a:spcBef>
              <a:buFont typeface="Arial"/>
              <a:buChar char="•"/>
              <a:tabLst>
                <a:tab pos="551359" algn="l"/>
                <a:tab pos="551919" algn="l"/>
              </a:tabLst>
            </a:pPr>
            <a:endParaRPr lang="en-US" spc="-18" dirty="0">
              <a:latin typeface="Calibri"/>
              <a:cs typeface="Calibri"/>
            </a:endParaRPr>
          </a:p>
        </p:txBody>
      </p:sp>
      <p:sp>
        <p:nvSpPr>
          <p:cNvPr id="24" name="object 3">
            <a:extLst>
              <a:ext uri="{FF2B5EF4-FFF2-40B4-BE49-F238E27FC236}">
                <a16:creationId xmlns:a16="http://schemas.microsoft.com/office/drawing/2014/main" id="{5926D510-6B1D-1EEC-90A5-1665484947A5}"/>
              </a:ext>
            </a:extLst>
          </p:cNvPr>
          <p:cNvSpPr/>
          <p:nvPr/>
        </p:nvSpPr>
        <p:spPr>
          <a:xfrm>
            <a:off x="381000" y="1295400"/>
            <a:ext cx="7030571" cy="0"/>
          </a:xfrm>
          <a:custGeom>
            <a:avLst/>
            <a:gdLst/>
            <a:ahLst/>
            <a:cxnLst/>
            <a:rect l="l" t="t" r="r" b="b"/>
            <a:pathLst>
              <a:path w="7967980">
                <a:moveTo>
                  <a:pt x="0" y="0"/>
                </a:moveTo>
                <a:lnTo>
                  <a:pt x="7967471" y="0"/>
                </a:lnTo>
              </a:path>
            </a:pathLst>
          </a:custGeom>
          <a:ln w="22859">
            <a:solidFill>
              <a:srgbClr val="FFC64B"/>
            </a:solidFill>
          </a:ln>
        </p:spPr>
        <p:txBody>
          <a:bodyPr wrap="square" lIns="0" tIns="0" rIns="0" bIns="0" rtlCol="0"/>
          <a:lstStyle/>
          <a:p>
            <a:endParaRPr/>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ject 5">
            <a:extLst>
              <a:ext uri="{FF2B5EF4-FFF2-40B4-BE49-F238E27FC236}">
                <a16:creationId xmlns:a16="http://schemas.microsoft.com/office/drawing/2014/main" id="{3C2184D6-2F5D-D02A-70BA-75EC7C004D0A}"/>
              </a:ext>
            </a:extLst>
          </p:cNvPr>
          <p:cNvPicPr/>
          <p:nvPr/>
        </p:nvPicPr>
        <p:blipFill>
          <a:blip r:embed="rId2" cstate="print"/>
          <a:stretch>
            <a:fillRect/>
          </a:stretch>
        </p:blipFill>
        <p:spPr>
          <a:xfrm>
            <a:off x="134470" y="6018369"/>
            <a:ext cx="8875059" cy="410134"/>
          </a:xfrm>
          <a:prstGeom prst="rect">
            <a:avLst/>
          </a:prstGeom>
        </p:spPr>
      </p:pic>
      <p:sp>
        <p:nvSpPr>
          <p:cNvPr id="2" name="object 2"/>
          <p:cNvSpPr txBox="1">
            <a:spLocks noGrp="1"/>
          </p:cNvSpPr>
          <p:nvPr>
            <p:ph type="title"/>
          </p:nvPr>
        </p:nvSpPr>
        <p:spPr>
          <a:xfrm>
            <a:off x="599794" y="152202"/>
            <a:ext cx="4675391" cy="1075294"/>
          </a:xfrm>
          <a:prstGeom prst="rect">
            <a:avLst/>
          </a:prstGeom>
        </p:spPr>
        <p:txBody>
          <a:bodyPr vert="horz" wrap="square" lIns="0" tIns="74295" rIns="0" bIns="0" rtlCol="0">
            <a:spAutoFit/>
          </a:bodyPr>
          <a:lstStyle/>
          <a:p>
            <a:pPr marL="12700" marR="5080">
              <a:lnSpc>
                <a:spcPts val="3890"/>
              </a:lnSpc>
              <a:spcBef>
                <a:spcPts val="585"/>
              </a:spcBef>
            </a:pPr>
            <a:r>
              <a:rPr lang="en-US" b="1" spc="-55" dirty="0"/>
              <a:t>Longview and Ellsworth </a:t>
            </a:r>
            <a:br>
              <a:rPr lang="en-US" b="1" spc="-55" dirty="0"/>
            </a:br>
            <a:r>
              <a:rPr lang="en-US" b="1" spc="-55" dirty="0"/>
              <a:t>Housing Alexandria</a:t>
            </a:r>
            <a:endParaRPr b="1" spc="-10" dirty="0"/>
          </a:p>
        </p:txBody>
      </p:sp>
      <p:sp>
        <p:nvSpPr>
          <p:cNvPr id="17" name="AutoShape 2">
            <a:extLst>
              <a:ext uri="{FF2B5EF4-FFF2-40B4-BE49-F238E27FC236}">
                <a16:creationId xmlns:a16="http://schemas.microsoft.com/office/drawing/2014/main" id="{C9A4515C-2AAF-6F20-C224-B6BB27ECC45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a:extLst>
              <a:ext uri="{FF2B5EF4-FFF2-40B4-BE49-F238E27FC236}">
                <a16:creationId xmlns:a16="http://schemas.microsoft.com/office/drawing/2014/main" id="{98290705-FFBF-F6F4-3C0D-D780CE8343E6}"/>
              </a:ext>
            </a:extLst>
          </p:cNvPr>
          <p:cNvPicPr>
            <a:picLocks noChangeAspect="1"/>
          </p:cNvPicPr>
          <p:nvPr/>
        </p:nvPicPr>
        <p:blipFill>
          <a:blip r:embed="rId3"/>
          <a:stretch>
            <a:fillRect/>
          </a:stretch>
        </p:blipFill>
        <p:spPr>
          <a:xfrm>
            <a:off x="3581746" y="4218704"/>
            <a:ext cx="2610311" cy="2296068"/>
          </a:xfrm>
          <a:prstGeom prst="rect">
            <a:avLst/>
          </a:prstGeom>
        </p:spPr>
      </p:pic>
      <p:pic>
        <p:nvPicPr>
          <p:cNvPr id="19" name="Picture 18">
            <a:extLst>
              <a:ext uri="{FF2B5EF4-FFF2-40B4-BE49-F238E27FC236}">
                <a16:creationId xmlns:a16="http://schemas.microsoft.com/office/drawing/2014/main" id="{8686D100-8C99-9526-A807-015442CFAA5C}"/>
              </a:ext>
            </a:extLst>
          </p:cNvPr>
          <p:cNvPicPr>
            <a:picLocks noChangeAspect="1"/>
          </p:cNvPicPr>
          <p:nvPr/>
        </p:nvPicPr>
        <p:blipFill>
          <a:blip r:embed="rId4"/>
          <a:stretch>
            <a:fillRect/>
          </a:stretch>
        </p:blipFill>
        <p:spPr>
          <a:xfrm>
            <a:off x="5874472" y="1805342"/>
            <a:ext cx="3078013" cy="2197894"/>
          </a:xfrm>
          <a:prstGeom prst="rect">
            <a:avLst/>
          </a:prstGeom>
        </p:spPr>
      </p:pic>
      <p:pic>
        <p:nvPicPr>
          <p:cNvPr id="3076" name="Picture 4">
            <a:extLst>
              <a:ext uri="{FF2B5EF4-FFF2-40B4-BE49-F238E27FC236}">
                <a16:creationId xmlns:a16="http://schemas.microsoft.com/office/drawing/2014/main" id="{0B5D7EB3-5C99-8050-BB3C-24F7CA5BA4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2720" y="4119633"/>
            <a:ext cx="1842669" cy="1382002"/>
          </a:xfrm>
          <a:prstGeom prst="rect">
            <a:avLst/>
          </a:prstGeom>
          <a:noFill/>
          <a:extLst>
            <a:ext uri="{909E8E84-426E-40DD-AFC4-6F175D3DCCD1}">
              <a14:hiddenFill xmlns:a14="http://schemas.microsoft.com/office/drawing/2010/main">
                <a:solidFill>
                  <a:srgbClr val="FFFFFF"/>
                </a:solidFill>
              </a14:hiddenFill>
            </a:ext>
          </a:extLst>
        </p:spPr>
      </p:pic>
      <p:sp>
        <p:nvSpPr>
          <p:cNvPr id="22" name="object 4">
            <a:extLst>
              <a:ext uri="{FF2B5EF4-FFF2-40B4-BE49-F238E27FC236}">
                <a16:creationId xmlns:a16="http://schemas.microsoft.com/office/drawing/2014/main" id="{70E2B365-67F3-BBE4-EA03-3F4D466A10E8}"/>
              </a:ext>
            </a:extLst>
          </p:cNvPr>
          <p:cNvSpPr txBox="1"/>
          <p:nvPr/>
        </p:nvSpPr>
        <p:spPr>
          <a:xfrm>
            <a:off x="599794" y="1913098"/>
            <a:ext cx="5181600" cy="3448908"/>
          </a:xfrm>
          <a:prstGeom prst="rect">
            <a:avLst/>
          </a:prstGeom>
        </p:spPr>
        <p:txBody>
          <a:bodyPr vert="horz" wrap="square" lIns="0" tIns="15128" rIns="0" bIns="0" rtlCol="0">
            <a:spAutoFit/>
          </a:bodyPr>
          <a:lstStyle/>
          <a:p>
            <a:pPr marL="219087" indent="-207880">
              <a:spcBef>
                <a:spcPts val="119"/>
              </a:spcBef>
              <a:buFont typeface="Arial"/>
              <a:buChar char="•"/>
              <a:tabLst>
                <a:tab pos="219087" algn="l"/>
                <a:tab pos="219647" algn="l"/>
              </a:tabLst>
            </a:pPr>
            <a:r>
              <a:rPr lang="en-US" dirty="0"/>
              <a:t>Property Info</a:t>
            </a:r>
          </a:p>
          <a:p>
            <a:pPr marL="551359" lvl="1" indent="-207320">
              <a:spcBef>
                <a:spcPts val="35"/>
              </a:spcBef>
              <a:buFont typeface="Arial"/>
              <a:buChar char="•"/>
              <a:tabLst>
                <a:tab pos="551359" algn="l"/>
                <a:tab pos="551919" algn="l"/>
              </a:tabLst>
            </a:pPr>
            <a:r>
              <a:rPr lang="en-US" sz="1279" spc="49" dirty="0">
                <a:latin typeface="Calibri"/>
                <a:cs typeface="Calibri"/>
              </a:rPr>
              <a:t>Longview Purchased 2011 – 41 units</a:t>
            </a:r>
          </a:p>
          <a:p>
            <a:pPr marL="551359" lvl="1" indent="-207320">
              <a:spcBef>
                <a:spcPts val="35"/>
              </a:spcBef>
              <a:buFont typeface="Arial"/>
              <a:buChar char="•"/>
              <a:tabLst>
                <a:tab pos="551359" algn="l"/>
                <a:tab pos="551919" algn="l"/>
              </a:tabLst>
            </a:pPr>
            <a:r>
              <a:rPr lang="en-US" sz="1279" spc="49" dirty="0">
                <a:latin typeface="Calibri"/>
                <a:cs typeface="Calibri"/>
              </a:rPr>
              <a:t>Ellsworth Purchased 2019 -20 units</a:t>
            </a:r>
          </a:p>
          <a:p>
            <a:pPr marL="551359" lvl="1" indent="-207320">
              <a:spcBef>
                <a:spcPts val="35"/>
              </a:spcBef>
              <a:buFont typeface="Arial"/>
              <a:buChar char="•"/>
              <a:tabLst>
                <a:tab pos="551359" algn="l"/>
                <a:tab pos="551919" algn="l"/>
              </a:tabLst>
            </a:pPr>
            <a:r>
              <a:rPr lang="en-US" sz="1279" spc="49" dirty="0">
                <a:latin typeface="Calibri"/>
                <a:cs typeface="Calibri"/>
              </a:rPr>
              <a:t>Garden Style</a:t>
            </a:r>
          </a:p>
          <a:p>
            <a:pPr marL="551359" lvl="1" indent="-207320">
              <a:spcBef>
                <a:spcPts val="35"/>
              </a:spcBef>
              <a:buFont typeface="Arial"/>
              <a:buChar char="•"/>
              <a:tabLst>
                <a:tab pos="551359" algn="l"/>
                <a:tab pos="551919" algn="l"/>
              </a:tabLst>
            </a:pPr>
            <a:r>
              <a:rPr lang="en-US" sz="1279" spc="49" dirty="0">
                <a:latin typeface="Calibri"/>
                <a:cs typeface="Calibri"/>
              </a:rPr>
              <a:t>Located on Duke Stret Corridor of Alexandria</a:t>
            </a:r>
          </a:p>
          <a:p>
            <a:pPr marL="551359" lvl="1" indent="-207320">
              <a:spcBef>
                <a:spcPts val="35"/>
              </a:spcBef>
              <a:buFont typeface="Arial"/>
              <a:buChar char="•"/>
              <a:tabLst>
                <a:tab pos="551359" algn="l"/>
                <a:tab pos="551919" algn="l"/>
              </a:tabLst>
            </a:pPr>
            <a:r>
              <a:rPr lang="en-US" sz="1279" spc="49" dirty="0">
                <a:latin typeface="Calibri"/>
                <a:cs typeface="Calibri"/>
              </a:rPr>
              <a:t>Built 1960s</a:t>
            </a:r>
          </a:p>
          <a:p>
            <a:pPr marL="551359" lvl="1" indent="-207320">
              <a:spcBef>
                <a:spcPts val="35"/>
              </a:spcBef>
              <a:buFont typeface="Arial"/>
              <a:buChar char="•"/>
              <a:tabLst>
                <a:tab pos="551359" algn="l"/>
                <a:tab pos="551919" algn="l"/>
              </a:tabLst>
            </a:pPr>
            <a:r>
              <a:rPr lang="en-US" sz="1279" spc="49" dirty="0">
                <a:latin typeface="Calibri"/>
                <a:cs typeface="Calibri"/>
              </a:rPr>
              <a:t> Units</a:t>
            </a:r>
            <a:endParaRPr lang="en-US" sz="1279" dirty="0">
              <a:latin typeface="Calibri"/>
              <a:cs typeface="Calibri"/>
            </a:endParaRPr>
          </a:p>
          <a:p>
            <a:pPr marL="884752" lvl="2" indent="-209000">
              <a:spcBef>
                <a:spcPts val="31"/>
              </a:spcBef>
              <a:buFont typeface="Arial"/>
              <a:buChar char="•"/>
              <a:tabLst>
                <a:tab pos="884752" algn="l"/>
                <a:tab pos="885312" algn="l"/>
              </a:tabLst>
            </a:pPr>
            <a:r>
              <a:rPr lang="en-US" sz="1279" dirty="0">
                <a:latin typeface="Calibri"/>
                <a:cs typeface="Calibri"/>
              </a:rPr>
              <a:t>Affordable to 60% Ami</a:t>
            </a:r>
          </a:p>
          <a:p>
            <a:pPr marL="11207">
              <a:tabLst>
                <a:tab pos="219087" algn="l"/>
                <a:tab pos="219647" algn="l"/>
              </a:tabLst>
            </a:pPr>
            <a:endParaRPr lang="en-US" dirty="0"/>
          </a:p>
          <a:p>
            <a:pPr marL="11207">
              <a:tabLst>
                <a:tab pos="219087" algn="l"/>
                <a:tab pos="219647" algn="l"/>
              </a:tabLst>
            </a:pPr>
            <a:r>
              <a:rPr lang="en-US" dirty="0"/>
              <a:t>Financing</a:t>
            </a:r>
            <a:endParaRPr lang="en-US" spc="-9" dirty="0"/>
          </a:p>
          <a:p>
            <a:pPr lvl="1">
              <a:spcBef>
                <a:spcPts val="49"/>
              </a:spcBef>
              <a:buFont typeface="Arial"/>
              <a:buChar char="•"/>
            </a:pPr>
            <a:r>
              <a:rPr lang="en-US" sz="1279" dirty="0">
                <a:latin typeface="Calibri"/>
                <a:cs typeface="Calibri"/>
              </a:rPr>
              <a:t>City Gap Funding </a:t>
            </a:r>
          </a:p>
          <a:p>
            <a:pPr>
              <a:spcBef>
                <a:spcPts val="49"/>
              </a:spcBef>
            </a:pPr>
            <a:endParaRPr lang="en-US" dirty="0">
              <a:cs typeface="Calibri"/>
            </a:endParaRPr>
          </a:p>
          <a:p>
            <a:pPr>
              <a:spcBef>
                <a:spcPts val="49"/>
              </a:spcBef>
            </a:pPr>
            <a:r>
              <a:rPr lang="en-US" dirty="0">
                <a:cs typeface="Calibri"/>
              </a:rPr>
              <a:t>Tools</a:t>
            </a:r>
            <a:endParaRPr lang="en-US" sz="1279" dirty="0">
              <a:latin typeface="Calibri"/>
              <a:cs typeface="Calibri"/>
            </a:endParaRPr>
          </a:p>
          <a:p>
            <a:pPr lvl="1">
              <a:spcBef>
                <a:spcPts val="49"/>
              </a:spcBef>
              <a:buFont typeface="Arial"/>
              <a:buChar char="•"/>
            </a:pPr>
            <a:r>
              <a:rPr lang="en-US" sz="1279" dirty="0">
                <a:latin typeface="Calibri"/>
                <a:cs typeface="Calibri"/>
              </a:rPr>
              <a:t>Land banking</a:t>
            </a:r>
          </a:p>
          <a:p>
            <a:pPr marL="551359" indent="-207320">
              <a:spcBef>
                <a:spcPts val="44"/>
              </a:spcBef>
              <a:buFont typeface="Arial"/>
              <a:buChar char="•"/>
              <a:tabLst>
                <a:tab pos="551359" algn="l"/>
                <a:tab pos="551919" algn="l"/>
              </a:tabLst>
            </a:pPr>
            <a:endParaRPr lang="en-US" spc="-18" dirty="0">
              <a:latin typeface="Calibri"/>
              <a:cs typeface="Calibri"/>
            </a:endParaRPr>
          </a:p>
        </p:txBody>
      </p:sp>
      <p:sp>
        <p:nvSpPr>
          <p:cNvPr id="23" name="object 3">
            <a:extLst>
              <a:ext uri="{FF2B5EF4-FFF2-40B4-BE49-F238E27FC236}">
                <a16:creationId xmlns:a16="http://schemas.microsoft.com/office/drawing/2014/main" id="{2E06AAFA-DCC6-5778-CCB3-6D91F91226E8}"/>
              </a:ext>
            </a:extLst>
          </p:cNvPr>
          <p:cNvSpPr/>
          <p:nvPr/>
        </p:nvSpPr>
        <p:spPr>
          <a:xfrm>
            <a:off x="762000" y="1371600"/>
            <a:ext cx="7030571" cy="0"/>
          </a:xfrm>
          <a:custGeom>
            <a:avLst/>
            <a:gdLst/>
            <a:ahLst/>
            <a:cxnLst/>
            <a:rect l="l" t="t" r="r" b="b"/>
            <a:pathLst>
              <a:path w="7967980">
                <a:moveTo>
                  <a:pt x="0" y="0"/>
                </a:moveTo>
                <a:lnTo>
                  <a:pt x="7967471" y="0"/>
                </a:lnTo>
              </a:path>
            </a:pathLst>
          </a:custGeom>
          <a:ln w="22859">
            <a:solidFill>
              <a:srgbClr val="FFC64B"/>
            </a:solidFill>
          </a:ln>
        </p:spPr>
        <p:txBody>
          <a:bodyPr wrap="square" lIns="0" tIns="0" rIns="0" bIns="0" rtlCol="0"/>
          <a:lstStyle/>
          <a:p>
            <a:endParaRP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E570CF54-DEE5-426C-9873-DC674368761A}"/>
              </a:ext>
            </a:extLst>
          </p:cNvPr>
          <p:cNvSpPr/>
          <p:nvPr/>
        </p:nvSpPr>
        <p:spPr>
          <a:xfrm>
            <a:off x="4590183" y="5497818"/>
            <a:ext cx="4214291" cy="1055382"/>
          </a:xfrm>
          <a:prstGeom prst="round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EC68A74D-A8F7-49A4-BFA7-E5A3A1D57868}"/>
              </a:ext>
            </a:extLst>
          </p:cNvPr>
          <p:cNvSpPr/>
          <p:nvPr/>
        </p:nvSpPr>
        <p:spPr>
          <a:xfrm>
            <a:off x="4590183" y="3200400"/>
            <a:ext cx="4214291" cy="1055382"/>
          </a:xfrm>
          <a:prstGeom prst="round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B2ADD8E5-E6EA-4E1E-AD37-A26907D781B1}"/>
              </a:ext>
            </a:extLst>
          </p:cNvPr>
          <p:cNvSpPr/>
          <p:nvPr/>
        </p:nvSpPr>
        <p:spPr>
          <a:xfrm>
            <a:off x="195226" y="4278618"/>
            <a:ext cx="3919574" cy="1055382"/>
          </a:xfrm>
          <a:prstGeom prst="round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04822B34-AAAF-4774-989E-130D577B14B8}"/>
              </a:ext>
            </a:extLst>
          </p:cNvPr>
          <p:cNvSpPr/>
          <p:nvPr/>
        </p:nvSpPr>
        <p:spPr>
          <a:xfrm>
            <a:off x="195226" y="1981200"/>
            <a:ext cx="3919573" cy="1055382"/>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86434" y="709268"/>
            <a:ext cx="7620000" cy="880872"/>
          </a:xfrm>
        </p:spPr>
        <p:txBody>
          <a:bodyPr>
            <a:normAutofit/>
          </a:bodyPr>
          <a:lstStyle/>
          <a:p>
            <a:r>
              <a:rPr lang="en-US" b="0" dirty="0"/>
              <a:t>Office of Housing</a:t>
            </a:r>
            <a:endParaRPr lang="en-US" dirty="0"/>
          </a:p>
        </p:txBody>
      </p:sp>
      <p:sp>
        <p:nvSpPr>
          <p:cNvPr id="5" name="Content Placeholder 2">
            <a:extLst>
              <a:ext uri="{FF2B5EF4-FFF2-40B4-BE49-F238E27FC236}">
                <a16:creationId xmlns:a16="http://schemas.microsoft.com/office/drawing/2014/main" id="{91E3F261-6522-4AD8-9AF4-E36BEEDC8A70}"/>
              </a:ext>
            </a:extLst>
          </p:cNvPr>
          <p:cNvSpPr txBox="1">
            <a:spLocks/>
          </p:cNvSpPr>
          <p:nvPr/>
        </p:nvSpPr>
        <p:spPr>
          <a:xfrm>
            <a:off x="1292066" y="2270735"/>
            <a:ext cx="3139059" cy="1204116"/>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Wingdings" pitchFamily="2" charset="2"/>
              <a:buChar char="§"/>
              <a:defRPr sz="2400" kern="1200" baseline="0">
                <a:solidFill>
                  <a:schemeClr val="tx2"/>
                </a:solidFill>
                <a:latin typeface="Century Gothic" panose="020B0502020202020204" pitchFamily="34" charset="0"/>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baseline="0">
                <a:solidFill>
                  <a:schemeClr val="tx2"/>
                </a:solidFill>
                <a:latin typeface="Century Gothic" panose="020B0502020202020204" pitchFamily="34" charset="0"/>
                <a:ea typeface="+mn-ea"/>
                <a:cs typeface="+mn-cs"/>
              </a:defRPr>
            </a:lvl2pPr>
            <a:lvl3pPr marL="855663" indent="-228600" algn="l" defTabSz="914400" rtl="0" eaLnBrk="1" latinLnBrk="0" hangingPunct="1">
              <a:spcBef>
                <a:spcPct val="20000"/>
              </a:spcBef>
              <a:buClr>
                <a:schemeClr val="accent1"/>
              </a:buClr>
              <a:buSzPct val="100000"/>
              <a:buFont typeface="Wingdings" pitchFamily="2" charset="2"/>
              <a:buChar char="§"/>
              <a:defRPr sz="2000" kern="1200" baseline="0">
                <a:solidFill>
                  <a:schemeClr val="tx2"/>
                </a:solidFill>
                <a:latin typeface="Century Gothic" panose="020B0502020202020204" pitchFamily="34" charset="0"/>
                <a:ea typeface="+mn-ea"/>
                <a:cs typeface="+mn-cs"/>
              </a:defRPr>
            </a:lvl3pPr>
            <a:lvl4pPr marL="1143000" indent="-228600" algn="l" defTabSz="914400" rtl="0" eaLnBrk="1" latinLnBrk="0" hangingPunct="1">
              <a:spcBef>
                <a:spcPct val="20000"/>
              </a:spcBef>
              <a:buClr>
                <a:schemeClr val="accent1"/>
              </a:buClr>
              <a:buSzPct val="100000"/>
              <a:buFont typeface="Arial" pitchFamily="34" charset="0"/>
              <a:buChar char="•"/>
              <a:defRPr sz="1800" kern="1200" baseline="0">
                <a:solidFill>
                  <a:schemeClr val="tx2"/>
                </a:solidFill>
                <a:latin typeface="Century Gothic" panose="020B0502020202020204" pitchFamily="34" charset="0"/>
                <a:ea typeface="+mn-ea"/>
                <a:cs typeface="+mn-cs"/>
              </a:defRPr>
            </a:lvl4pPr>
            <a:lvl5pPr marL="1463040" indent="-228600" algn="l" defTabSz="914400" rtl="0" eaLnBrk="1" latinLnBrk="0" hangingPunct="1">
              <a:spcBef>
                <a:spcPct val="20000"/>
              </a:spcBef>
              <a:buClr>
                <a:schemeClr val="accent1"/>
              </a:buClr>
              <a:buSzPct val="100000"/>
              <a:buFont typeface="Courier New" pitchFamily="49" charset="0"/>
              <a:buChar char="o"/>
              <a:defRPr sz="1600" kern="1200" baseline="0">
                <a:solidFill>
                  <a:schemeClr val="tx2"/>
                </a:solidFill>
                <a:latin typeface="Century Gothic" panose="020B0502020202020204" pitchFamily="34" charset="0"/>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114300" indent="0" algn="r">
              <a:buFont typeface="Wingdings" pitchFamily="2" charset="2"/>
              <a:buNone/>
            </a:pPr>
            <a:endParaRPr lang="en-US" sz="1800" dirty="0">
              <a:solidFill>
                <a:schemeClr val="accent1">
                  <a:lumMod val="50000"/>
                </a:schemeClr>
              </a:solidFill>
            </a:endParaRPr>
          </a:p>
        </p:txBody>
      </p:sp>
      <p:pic>
        <p:nvPicPr>
          <p:cNvPr id="6" name="Picture 5">
            <a:extLst>
              <a:ext uri="{FF2B5EF4-FFF2-40B4-BE49-F238E27FC236}">
                <a16:creationId xmlns:a16="http://schemas.microsoft.com/office/drawing/2014/main" id="{81D4483E-DFA9-4575-843C-B8894BD166B9}"/>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11861" y="5516053"/>
            <a:ext cx="525913" cy="1003619"/>
          </a:xfrm>
          <a:prstGeom prst="rect">
            <a:avLst/>
          </a:prstGeom>
          <a:solidFill>
            <a:schemeClr val="accent5">
              <a:lumMod val="75000"/>
            </a:schemeClr>
          </a:solidFill>
          <a:ln>
            <a:solidFill>
              <a:schemeClr val="lt1">
                <a:hueOff val="0"/>
                <a:satOff val="0"/>
                <a:lumOff val="0"/>
              </a:schemeClr>
            </a:solidFill>
          </a:ln>
        </p:spPr>
      </p:pic>
      <p:sp>
        <p:nvSpPr>
          <p:cNvPr id="8" name="Rectangle 7">
            <a:extLst>
              <a:ext uri="{FF2B5EF4-FFF2-40B4-BE49-F238E27FC236}">
                <a16:creationId xmlns:a16="http://schemas.microsoft.com/office/drawing/2014/main" id="{53B00187-4573-4FC0-98FF-A964667616BF}"/>
              </a:ext>
            </a:extLst>
          </p:cNvPr>
          <p:cNvSpPr/>
          <p:nvPr/>
        </p:nvSpPr>
        <p:spPr>
          <a:xfrm>
            <a:off x="1409565" y="5694402"/>
            <a:ext cx="2705235" cy="553998"/>
          </a:xfrm>
          <a:prstGeom prst="rect">
            <a:avLst/>
          </a:prstGeom>
        </p:spPr>
        <p:txBody>
          <a:bodyPr wrap="square">
            <a:spAutoFit/>
          </a:bodyPr>
          <a:lstStyle/>
          <a:p>
            <a:r>
              <a:rPr lang="en-US" sz="1500" dirty="0">
                <a:solidFill>
                  <a:schemeClr val="accent1">
                    <a:lumMod val="50000"/>
                  </a:schemeClr>
                </a:solidFill>
                <a:latin typeface="Century Gothic" panose="020B0502020202020204" pitchFamily="34" charset="0"/>
              </a:rPr>
              <a:t>Works to secure affordable units through development</a:t>
            </a:r>
          </a:p>
        </p:txBody>
      </p:sp>
      <p:sp>
        <p:nvSpPr>
          <p:cNvPr id="9" name="Rectangle 8">
            <a:extLst>
              <a:ext uri="{FF2B5EF4-FFF2-40B4-BE49-F238E27FC236}">
                <a16:creationId xmlns:a16="http://schemas.microsoft.com/office/drawing/2014/main" id="{155A7E12-35F1-40FA-855C-5E7256C7BA16}"/>
              </a:ext>
            </a:extLst>
          </p:cNvPr>
          <p:cNvSpPr/>
          <p:nvPr/>
        </p:nvSpPr>
        <p:spPr>
          <a:xfrm>
            <a:off x="5554854" y="5615970"/>
            <a:ext cx="3208146" cy="784830"/>
          </a:xfrm>
          <a:prstGeom prst="rect">
            <a:avLst/>
          </a:prstGeom>
        </p:spPr>
        <p:txBody>
          <a:bodyPr wrap="square">
            <a:spAutoFit/>
          </a:bodyPr>
          <a:lstStyle/>
          <a:p>
            <a:r>
              <a:rPr lang="en-US" sz="1500" dirty="0">
                <a:solidFill>
                  <a:schemeClr val="bg1"/>
                </a:solidFill>
                <a:latin typeface="Century Gothic" panose="020B0502020202020204" pitchFamily="34" charset="0"/>
              </a:rPr>
              <a:t>Runs home rehabilitation loan program, and manages rental accessibility grants</a:t>
            </a:r>
          </a:p>
        </p:txBody>
      </p:sp>
      <p:pic>
        <p:nvPicPr>
          <p:cNvPr id="14" name="Picture 13">
            <a:extLst>
              <a:ext uri="{FF2B5EF4-FFF2-40B4-BE49-F238E27FC236}">
                <a16:creationId xmlns:a16="http://schemas.microsoft.com/office/drawing/2014/main" id="{630EC068-E067-4548-B2BD-FA59F1A3D782}"/>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artisticGlowEdges/>
                    </a14:imgEffect>
                  </a14:imgLayer>
                </a14:imgProps>
              </a:ext>
              <a:ext uri="{28A0092B-C50C-407E-A947-70E740481C1C}">
                <a14:useLocalDpi xmlns:a14="http://schemas.microsoft.com/office/drawing/2010/main" val="0"/>
              </a:ext>
            </a:extLst>
          </a:blip>
          <a:stretch>
            <a:fillRect/>
          </a:stretch>
        </p:blipFill>
        <p:spPr>
          <a:xfrm>
            <a:off x="4648200" y="2100227"/>
            <a:ext cx="741990" cy="800582"/>
          </a:xfrm>
          <a:prstGeom prst="rect">
            <a:avLst/>
          </a:prstGeom>
        </p:spPr>
      </p:pic>
      <p:sp>
        <p:nvSpPr>
          <p:cNvPr id="18" name="Rectangle 17">
            <a:extLst>
              <a:ext uri="{FF2B5EF4-FFF2-40B4-BE49-F238E27FC236}">
                <a16:creationId xmlns:a16="http://schemas.microsoft.com/office/drawing/2014/main" id="{07708F37-EFA5-4140-B804-6B191537555B}"/>
              </a:ext>
            </a:extLst>
          </p:cNvPr>
          <p:cNvSpPr/>
          <p:nvPr/>
        </p:nvSpPr>
        <p:spPr>
          <a:xfrm>
            <a:off x="5528943" y="1988820"/>
            <a:ext cx="3265588" cy="1015663"/>
          </a:xfrm>
          <a:prstGeom prst="rect">
            <a:avLst/>
          </a:prstGeom>
        </p:spPr>
        <p:txBody>
          <a:bodyPr wrap="square">
            <a:spAutoFit/>
          </a:bodyPr>
          <a:lstStyle/>
          <a:p>
            <a:pPr marL="22920">
              <a:spcAft>
                <a:spcPts val="600"/>
              </a:spcAft>
              <a:defRPr/>
            </a:pPr>
            <a:r>
              <a:rPr lang="en-US" sz="1500" dirty="0">
                <a:solidFill>
                  <a:schemeClr val="accent1">
                    <a:lumMod val="50000"/>
                  </a:schemeClr>
                </a:solidFill>
                <a:latin typeface="Century Gothic" panose="020B0502020202020204" pitchFamily="34" charset="0"/>
              </a:rPr>
              <a:t>Provides landlord-tenant services (complaint resolution, mediation, and relocation assistance) and eviction prevention</a:t>
            </a:r>
          </a:p>
        </p:txBody>
      </p:sp>
      <p:sp>
        <p:nvSpPr>
          <p:cNvPr id="19" name="Rectangle 18">
            <a:extLst>
              <a:ext uri="{FF2B5EF4-FFF2-40B4-BE49-F238E27FC236}">
                <a16:creationId xmlns:a16="http://schemas.microsoft.com/office/drawing/2014/main" id="{0D6E57E5-AE84-4922-8EDD-D26060D028A4}"/>
              </a:ext>
            </a:extLst>
          </p:cNvPr>
          <p:cNvSpPr/>
          <p:nvPr/>
        </p:nvSpPr>
        <p:spPr>
          <a:xfrm>
            <a:off x="5538886" y="4343400"/>
            <a:ext cx="3376514" cy="1015663"/>
          </a:xfrm>
          <a:prstGeom prst="rect">
            <a:avLst/>
          </a:prstGeom>
        </p:spPr>
        <p:txBody>
          <a:bodyPr wrap="square">
            <a:spAutoFit/>
          </a:bodyPr>
          <a:lstStyle/>
          <a:p>
            <a:pPr marL="22920">
              <a:spcAft>
                <a:spcPts val="600"/>
              </a:spcAft>
              <a:defRPr/>
            </a:pPr>
            <a:r>
              <a:rPr lang="en-US" sz="1500" dirty="0">
                <a:solidFill>
                  <a:schemeClr val="accent1">
                    <a:lumMod val="50000"/>
                  </a:schemeClr>
                </a:solidFill>
                <a:latin typeface="Century Gothic" panose="020B0502020202020204" pitchFamily="34" charset="0"/>
              </a:rPr>
              <a:t>Provides home purchase assistance and training, foreclosure prevention, and condo governance education</a:t>
            </a:r>
          </a:p>
        </p:txBody>
      </p:sp>
      <p:sp>
        <p:nvSpPr>
          <p:cNvPr id="20" name="Rectangle 19">
            <a:extLst>
              <a:ext uri="{FF2B5EF4-FFF2-40B4-BE49-F238E27FC236}">
                <a16:creationId xmlns:a16="http://schemas.microsoft.com/office/drawing/2014/main" id="{ED60929E-1D0C-4BA7-A1D8-8DBA3F082021}"/>
              </a:ext>
            </a:extLst>
          </p:cNvPr>
          <p:cNvSpPr/>
          <p:nvPr/>
        </p:nvSpPr>
        <p:spPr>
          <a:xfrm>
            <a:off x="5562600" y="3439947"/>
            <a:ext cx="2800219" cy="553998"/>
          </a:xfrm>
          <a:prstGeom prst="rect">
            <a:avLst/>
          </a:prstGeom>
        </p:spPr>
        <p:txBody>
          <a:bodyPr wrap="square">
            <a:spAutoFit/>
          </a:bodyPr>
          <a:lstStyle/>
          <a:p>
            <a:r>
              <a:rPr lang="en-US" sz="1500" dirty="0">
                <a:solidFill>
                  <a:schemeClr val="bg1"/>
                </a:solidFill>
                <a:latin typeface="Century Gothic" panose="020B0502020202020204" pitchFamily="34" charset="0"/>
              </a:rPr>
              <a:t>Conducts fair housing testing and training</a:t>
            </a:r>
          </a:p>
        </p:txBody>
      </p:sp>
      <p:pic>
        <p:nvPicPr>
          <p:cNvPr id="13" name="Graphic 12" descr="Handshake">
            <a:extLst>
              <a:ext uri="{FF2B5EF4-FFF2-40B4-BE49-F238E27FC236}">
                <a16:creationId xmlns:a16="http://schemas.microsoft.com/office/drawing/2014/main" id="{EC81989B-7971-4EAB-AE1A-6BAD36ABD7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9526" y="4243118"/>
            <a:ext cx="1090882" cy="1090882"/>
          </a:xfrm>
          <a:prstGeom prst="rect">
            <a:avLst/>
          </a:prstGeom>
        </p:spPr>
      </p:pic>
      <p:pic>
        <p:nvPicPr>
          <p:cNvPr id="23" name="Graphic 22" descr="Newspaper">
            <a:extLst>
              <a:ext uri="{FF2B5EF4-FFF2-40B4-BE49-F238E27FC236}">
                <a16:creationId xmlns:a16="http://schemas.microsoft.com/office/drawing/2014/main" id="{13814FC1-88B1-40ED-9955-5D72EB1E6F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2329" y="3238471"/>
            <a:ext cx="914400" cy="914400"/>
          </a:xfrm>
          <a:prstGeom prst="rect">
            <a:avLst/>
          </a:prstGeom>
        </p:spPr>
      </p:pic>
      <p:sp>
        <p:nvSpPr>
          <p:cNvPr id="26" name="Rectangle 25">
            <a:extLst>
              <a:ext uri="{FF2B5EF4-FFF2-40B4-BE49-F238E27FC236}">
                <a16:creationId xmlns:a16="http://schemas.microsoft.com/office/drawing/2014/main" id="{5C5AB0D3-51DA-467D-8C47-FFE025997AF6}"/>
              </a:ext>
            </a:extLst>
          </p:cNvPr>
          <p:cNvSpPr/>
          <p:nvPr/>
        </p:nvSpPr>
        <p:spPr>
          <a:xfrm>
            <a:off x="1314513" y="3377060"/>
            <a:ext cx="3116612" cy="553998"/>
          </a:xfrm>
          <a:prstGeom prst="rect">
            <a:avLst/>
          </a:prstGeom>
        </p:spPr>
        <p:txBody>
          <a:bodyPr wrap="square">
            <a:spAutoFit/>
          </a:bodyPr>
          <a:lstStyle/>
          <a:p>
            <a:pPr marL="114300" indent="0">
              <a:buFont typeface="Wingdings" pitchFamily="2" charset="2"/>
              <a:buNone/>
            </a:pPr>
            <a:r>
              <a:rPr lang="en-US" sz="1500" dirty="0">
                <a:solidFill>
                  <a:schemeClr val="accent1">
                    <a:lumMod val="50000"/>
                  </a:schemeClr>
                </a:solidFill>
                <a:latin typeface="Century Gothic" panose="020B0502020202020204" pitchFamily="34" charset="0"/>
              </a:rPr>
              <a:t>Develops affordable housing policy</a:t>
            </a:r>
          </a:p>
        </p:txBody>
      </p:sp>
      <p:sp>
        <p:nvSpPr>
          <p:cNvPr id="27" name="Rectangle 26">
            <a:extLst>
              <a:ext uri="{FF2B5EF4-FFF2-40B4-BE49-F238E27FC236}">
                <a16:creationId xmlns:a16="http://schemas.microsoft.com/office/drawing/2014/main" id="{506C2802-01BB-420B-96C2-38971B999604}"/>
              </a:ext>
            </a:extLst>
          </p:cNvPr>
          <p:cNvSpPr/>
          <p:nvPr/>
        </p:nvSpPr>
        <p:spPr>
          <a:xfrm>
            <a:off x="1433076" y="4419600"/>
            <a:ext cx="2605524" cy="784830"/>
          </a:xfrm>
          <a:prstGeom prst="rect">
            <a:avLst/>
          </a:prstGeom>
        </p:spPr>
        <p:txBody>
          <a:bodyPr wrap="square">
            <a:spAutoFit/>
          </a:bodyPr>
          <a:lstStyle/>
          <a:p>
            <a:r>
              <a:rPr lang="en-US" sz="1500" dirty="0">
                <a:solidFill>
                  <a:schemeClr val="bg1"/>
                </a:solidFill>
                <a:latin typeface="Century Gothic" panose="020B0502020202020204" pitchFamily="34" charset="0"/>
              </a:rPr>
              <a:t>Provides loans and technical assistance to partners</a:t>
            </a:r>
            <a:endParaRPr lang="en-US" sz="1500" dirty="0">
              <a:solidFill>
                <a:schemeClr val="bg1"/>
              </a:solidFill>
            </a:endParaRPr>
          </a:p>
        </p:txBody>
      </p:sp>
      <p:sp>
        <p:nvSpPr>
          <p:cNvPr id="28" name="Rectangle 27">
            <a:extLst>
              <a:ext uri="{FF2B5EF4-FFF2-40B4-BE49-F238E27FC236}">
                <a16:creationId xmlns:a16="http://schemas.microsoft.com/office/drawing/2014/main" id="{C6B8470F-3009-4D0B-9EA4-B5F67F941F0C}"/>
              </a:ext>
            </a:extLst>
          </p:cNvPr>
          <p:cNvSpPr/>
          <p:nvPr/>
        </p:nvSpPr>
        <p:spPr>
          <a:xfrm>
            <a:off x="1279822" y="2209800"/>
            <a:ext cx="3116612" cy="323165"/>
          </a:xfrm>
          <a:prstGeom prst="rect">
            <a:avLst/>
          </a:prstGeom>
        </p:spPr>
        <p:txBody>
          <a:bodyPr wrap="square">
            <a:spAutoFit/>
          </a:bodyPr>
          <a:lstStyle/>
          <a:p>
            <a:pPr marL="114300" indent="0">
              <a:buFont typeface="Wingdings" pitchFamily="2" charset="2"/>
              <a:buNone/>
            </a:pPr>
            <a:r>
              <a:rPr lang="en-US" sz="1500" dirty="0">
                <a:solidFill>
                  <a:schemeClr val="bg1"/>
                </a:solidFill>
                <a:latin typeface="Century Gothic" panose="020B0502020202020204" pitchFamily="34" charset="0"/>
              </a:rPr>
              <a:t>18*-member strong</a:t>
            </a:r>
          </a:p>
        </p:txBody>
      </p:sp>
      <p:pic>
        <p:nvPicPr>
          <p:cNvPr id="30" name="Graphic 29" descr="Group">
            <a:extLst>
              <a:ext uri="{FF2B5EF4-FFF2-40B4-BE49-F238E27FC236}">
                <a16:creationId xmlns:a16="http://schemas.microsoft.com/office/drawing/2014/main" id="{E785C622-F45A-4DAE-AC07-58E4766E994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1567" y="2052873"/>
            <a:ext cx="914400" cy="914400"/>
          </a:xfrm>
          <a:prstGeom prst="rect">
            <a:avLst/>
          </a:prstGeom>
        </p:spPr>
      </p:pic>
      <p:pic>
        <p:nvPicPr>
          <p:cNvPr id="32" name="Graphic 31" descr="Teacher">
            <a:extLst>
              <a:ext uri="{FF2B5EF4-FFF2-40B4-BE49-F238E27FC236}">
                <a16:creationId xmlns:a16="http://schemas.microsoft.com/office/drawing/2014/main" id="{80864E6D-0BC1-45E0-A105-588494CB1B1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449172" y="4343400"/>
            <a:ext cx="914400" cy="914400"/>
          </a:xfrm>
          <a:prstGeom prst="rect">
            <a:avLst/>
          </a:prstGeom>
        </p:spPr>
      </p:pic>
      <p:pic>
        <p:nvPicPr>
          <p:cNvPr id="34" name="Graphic 33" descr="Scales of Justice">
            <a:extLst>
              <a:ext uri="{FF2B5EF4-FFF2-40B4-BE49-F238E27FC236}">
                <a16:creationId xmlns:a16="http://schemas.microsoft.com/office/drawing/2014/main" id="{14850D23-BD8C-429D-8E5C-3203AE2F11D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634731" y="3298052"/>
            <a:ext cx="779804" cy="779804"/>
          </a:xfrm>
          <a:prstGeom prst="rect">
            <a:avLst/>
          </a:prstGeom>
        </p:spPr>
      </p:pic>
      <p:pic>
        <p:nvPicPr>
          <p:cNvPr id="40" name="Graphic 39" descr="Person in wheelchair">
            <a:extLst>
              <a:ext uri="{FF2B5EF4-FFF2-40B4-BE49-F238E27FC236}">
                <a16:creationId xmlns:a16="http://schemas.microsoft.com/office/drawing/2014/main" id="{010294A9-EF83-4289-9923-25B163B0D21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648201" y="5638800"/>
            <a:ext cx="773418" cy="773418"/>
          </a:xfrm>
          <a:prstGeom prst="rect">
            <a:avLst/>
          </a:prstGeom>
        </p:spPr>
      </p:pic>
      <p:sp>
        <p:nvSpPr>
          <p:cNvPr id="2" name="TextBox 1">
            <a:extLst>
              <a:ext uri="{FF2B5EF4-FFF2-40B4-BE49-F238E27FC236}">
                <a16:creationId xmlns:a16="http://schemas.microsoft.com/office/drawing/2014/main" id="{BC7B4989-C99C-4A66-BDC9-09A98D5931A4}"/>
              </a:ext>
            </a:extLst>
          </p:cNvPr>
          <p:cNvSpPr txBox="1"/>
          <p:nvPr/>
        </p:nvSpPr>
        <p:spPr>
          <a:xfrm>
            <a:off x="1449983" y="2481070"/>
            <a:ext cx="2588617" cy="400110"/>
          </a:xfrm>
          <a:prstGeom prst="rect">
            <a:avLst/>
          </a:prstGeom>
          <a:noFill/>
        </p:spPr>
        <p:txBody>
          <a:bodyPr wrap="square" rtlCol="0">
            <a:spAutoFit/>
          </a:bodyPr>
          <a:lstStyle/>
          <a:p>
            <a:r>
              <a:rPr lang="en-US" sz="1000" dirty="0">
                <a:solidFill>
                  <a:schemeClr val="bg1"/>
                </a:solidFill>
                <a:latin typeface="Century Gothic" panose="020B0502020202020204" pitchFamily="34" charset="0"/>
              </a:rPr>
              <a:t>* ARPA $ are supporting expansion of landlord-tenant work (7/21-12/24)</a:t>
            </a:r>
          </a:p>
        </p:txBody>
      </p:sp>
    </p:spTree>
    <p:extLst>
      <p:ext uri="{BB962C8B-B14F-4D97-AF65-F5344CB8AC3E}">
        <p14:creationId xmlns:p14="http://schemas.microsoft.com/office/powerpoint/2010/main" val="53293459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6B7C66C7-203A-C6E7-9E3A-2BF75F76C4C6}"/>
              </a:ext>
            </a:extLst>
          </p:cNvPr>
          <p:cNvGraphicFramePr>
            <a:graphicFrameLocks/>
          </p:cNvGraphicFramePr>
          <p:nvPr/>
        </p:nvGraphicFramePr>
        <p:xfrm>
          <a:off x="3948239" y="80885"/>
          <a:ext cx="5437352" cy="36117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B65B096D-B1B9-2F0D-C04F-2BF0489B69A3}"/>
              </a:ext>
            </a:extLst>
          </p:cNvPr>
          <p:cNvGraphicFramePr>
            <a:graphicFrameLocks/>
          </p:cNvGraphicFramePr>
          <p:nvPr/>
        </p:nvGraphicFramePr>
        <p:xfrm>
          <a:off x="-145717" y="80885"/>
          <a:ext cx="4939724" cy="3611717"/>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4">
            <a:extLst>
              <a:ext uri="{FF2B5EF4-FFF2-40B4-BE49-F238E27FC236}">
                <a16:creationId xmlns:a16="http://schemas.microsoft.com/office/drawing/2014/main" id="{CBB88CCE-D7CC-13E5-D366-BD68949DAD43}"/>
              </a:ext>
            </a:extLst>
          </p:cNvPr>
          <p:cNvSpPr/>
          <p:nvPr/>
        </p:nvSpPr>
        <p:spPr>
          <a:xfrm>
            <a:off x="-23949" y="4583837"/>
            <a:ext cx="9357974" cy="2475182"/>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75000"/>
                </a:schemeClr>
              </a:solidFill>
            </a:endParaRPr>
          </a:p>
        </p:txBody>
      </p:sp>
      <p:sp>
        <p:nvSpPr>
          <p:cNvPr id="10" name="Title 2">
            <a:extLst>
              <a:ext uri="{FF2B5EF4-FFF2-40B4-BE49-F238E27FC236}">
                <a16:creationId xmlns:a16="http://schemas.microsoft.com/office/drawing/2014/main" id="{DD3DFEBE-3FB4-49F3-AC12-613B7AD0C6DA}"/>
              </a:ext>
            </a:extLst>
          </p:cNvPr>
          <p:cNvSpPr txBox="1">
            <a:spLocks/>
          </p:cNvSpPr>
          <p:nvPr/>
        </p:nvSpPr>
        <p:spPr>
          <a:xfrm>
            <a:off x="457200" y="1022105"/>
            <a:ext cx="6553200" cy="347848"/>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i="0" kern="1200" baseline="0">
                <a:solidFill>
                  <a:srgbClr val="FFFFFF"/>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1600"/>
          </a:p>
        </p:txBody>
      </p:sp>
      <p:sp>
        <p:nvSpPr>
          <p:cNvPr id="3" name="Slide Number Placeholder 2">
            <a:extLst>
              <a:ext uri="{FF2B5EF4-FFF2-40B4-BE49-F238E27FC236}">
                <a16:creationId xmlns:a16="http://schemas.microsoft.com/office/drawing/2014/main" id="{76F13A3A-D3A2-4FA6-AF89-23EA373E464F}"/>
              </a:ext>
            </a:extLst>
          </p:cNvPr>
          <p:cNvSpPr>
            <a:spLocks noGrp="1"/>
          </p:cNvSpPr>
          <p:nvPr>
            <p:ph type="sldNum" sz="quarter" idx="12"/>
          </p:nvPr>
        </p:nvSpPr>
        <p:spPr>
          <a:xfrm>
            <a:off x="7753574" y="6400800"/>
            <a:ext cx="116182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baseline="0">
                <a:solidFill>
                  <a:schemeClr val="tx2"/>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F49EE0-C840-4BBB-A8DF-E9D2197043BD}" type="slidenum">
              <a:rPr lang="en-US" smtClean="0"/>
              <a:pPr/>
              <a:t>3</a:t>
            </a:fld>
            <a:endParaRPr lang="en-US"/>
          </a:p>
        </p:txBody>
      </p:sp>
      <p:sp>
        <p:nvSpPr>
          <p:cNvPr id="8" name="TextBox 7">
            <a:extLst>
              <a:ext uri="{FF2B5EF4-FFF2-40B4-BE49-F238E27FC236}">
                <a16:creationId xmlns:a16="http://schemas.microsoft.com/office/drawing/2014/main" id="{B7D5D074-3629-2B82-1340-44B34C7569C9}"/>
              </a:ext>
            </a:extLst>
          </p:cNvPr>
          <p:cNvSpPr txBox="1"/>
          <p:nvPr/>
        </p:nvSpPr>
        <p:spPr>
          <a:xfrm>
            <a:off x="1003050" y="4806735"/>
            <a:ext cx="2755825" cy="846577"/>
          </a:xfrm>
          <a:prstGeom prst="rect">
            <a:avLst/>
          </a:prstGeom>
        </p:spPr>
        <p:txBody>
          <a:bodyPr vert="horz" wrap="square" lIns="91440" tIns="45720" rIns="91440" bIns="45720" rtlCol="0" anchor="t">
            <a:noAutofit/>
          </a:bodyPr>
          <a:lstStyle/>
          <a:p>
            <a:r>
              <a:rPr lang="en-US" sz="4800" b="1" dirty="0">
                <a:solidFill>
                  <a:schemeClr val="bg1"/>
                </a:solidFill>
                <a:latin typeface="Century Gothic" panose="020B0502020202020204" pitchFamily="34" charset="0"/>
              </a:rPr>
              <a:t>~14,900</a:t>
            </a:r>
            <a:endParaRPr lang="en-US" sz="3200" b="1"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7EAA513A-E9DA-4282-CA9A-0D46D2FB4A70}"/>
              </a:ext>
            </a:extLst>
          </p:cNvPr>
          <p:cNvSpPr txBox="1"/>
          <p:nvPr/>
        </p:nvSpPr>
        <p:spPr>
          <a:xfrm>
            <a:off x="1152229" y="5585936"/>
            <a:ext cx="3502809" cy="738664"/>
          </a:xfrm>
          <a:prstGeom prst="rect">
            <a:avLst/>
          </a:prstGeom>
          <a:noFill/>
        </p:spPr>
        <p:txBody>
          <a:bodyPr wrap="square">
            <a:spAutoFit/>
          </a:bodyPr>
          <a:lstStyle/>
          <a:p>
            <a:pPr lvl="1"/>
            <a:r>
              <a:rPr lang="en-US" sz="1400" b="1">
                <a:solidFill>
                  <a:schemeClr val="bg1"/>
                </a:solidFill>
                <a:latin typeface="Century Gothic" panose="020B0502020202020204" pitchFamily="34" charset="0"/>
              </a:rPr>
              <a:t># HOUSING COST BURDENED RENTER HOUSEHOLDS WITH INCOMES UP TO $75K</a:t>
            </a:r>
            <a:endParaRPr lang="en-US" sz="1400">
              <a:solidFill>
                <a:schemeClr val="bg1"/>
              </a:solidFill>
            </a:endParaRPr>
          </a:p>
        </p:txBody>
      </p:sp>
      <p:sp>
        <p:nvSpPr>
          <p:cNvPr id="18" name="TextBox 17">
            <a:extLst>
              <a:ext uri="{FF2B5EF4-FFF2-40B4-BE49-F238E27FC236}">
                <a16:creationId xmlns:a16="http://schemas.microsoft.com/office/drawing/2014/main" id="{C56A0757-2582-5786-5E46-AE232FB85788}"/>
              </a:ext>
            </a:extLst>
          </p:cNvPr>
          <p:cNvSpPr txBox="1"/>
          <p:nvPr/>
        </p:nvSpPr>
        <p:spPr>
          <a:xfrm>
            <a:off x="1005181" y="6500116"/>
            <a:ext cx="4864308" cy="276999"/>
          </a:xfrm>
          <a:prstGeom prst="rect">
            <a:avLst/>
          </a:prstGeom>
          <a:noFill/>
        </p:spPr>
        <p:txBody>
          <a:bodyPr wrap="square">
            <a:spAutoFit/>
          </a:bodyPr>
          <a:lstStyle/>
          <a:p>
            <a:r>
              <a:rPr lang="en-US" sz="1200" dirty="0">
                <a:solidFill>
                  <a:schemeClr val="bg1"/>
                </a:solidFill>
                <a:latin typeface="Century Gothic" panose="020B0502020202020204" pitchFamily="34" charset="0"/>
              </a:rPr>
              <a:t>Source: ACS, 5-Year Estimates 2018-2022</a:t>
            </a:r>
            <a:endParaRPr lang="en-US" sz="1200" dirty="0">
              <a:solidFill>
                <a:schemeClr val="bg1"/>
              </a:solidFill>
            </a:endParaRPr>
          </a:p>
        </p:txBody>
      </p:sp>
      <p:sp>
        <p:nvSpPr>
          <p:cNvPr id="19" name="TextBox 18">
            <a:extLst>
              <a:ext uri="{FF2B5EF4-FFF2-40B4-BE49-F238E27FC236}">
                <a16:creationId xmlns:a16="http://schemas.microsoft.com/office/drawing/2014/main" id="{DE5C06E3-DA86-9CA7-E6E4-21E7B7920922}"/>
              </a:ext>
            </a:extLst>
          </p:cNvPr>
          <p:cNvSpPr txBox="1"/>
          <p:nvPr/>
        </p:nvSpPr>
        <p:spPr>
          <a:xfrm>
            <a:off x="5400929" y="4778635"/>
            <a:ext cx="2755825" cy="846577"/>
          </a:xfrm>
          <a:prstGeom prst="rect">
            <a:avLst/>
          </a:prstGeom>
        </p:spPr>
        <p:txBody>
          <a:bodyPr vert="horz" wrap="square" lIns="91440" tIns="45720" rIns="91440" bIns="45720" rtlCol="0" anchor="t">
            <a:noAutofit/>
          </a:bodyPr>
          <a:lstStyle/>
          <a:p>
            <a:r>
              <a:rPr lang="en-US" sz="4800" b="1" dirty="0">
                <a:solidFill>
                  <a:schemeClr val="bg1"/>
                </a:solidFill>
                <a:latin typeface="Century Gothic" panose="020B0502020202020204" pitchFamily="34" charset="0"/>
              </a:rPr>
              <a:t>~3,400</a:t>
            </a:r>
            <a:endParaRPr lang="en-US" sz="3200" b="1" dirty="0">
              <a:solidFill>
                <a:schemeClr val="bg1"/>
              </a:solidFill>
              <a:latin typeface="Century Gothic" panose="020B0502020202020204" pitchFamily="34" charset="0"/>
            </a:endParaRPr>
          </a:p>
        </p:txBody>
      </p:sp>
      <p:sp>
        <p:nvSpPr>
          <p:cNvPr id="20" name="TextBox 19">
            <a:extLst>
              <a:ext uri="{FF2B5EF4-FFF2-40B4-BE49-F238E27FC236}">
                <a16:creationId xmlns:a16="http://schemas.microsoft.com/office/drawing/2014/main" id="{26B2B488-61EA-B473-A241-D38A879BCF4A}"/>
              </a:ext>
            </a:extLst>
          </p:cNvPr>
          <p:cNvSpPr txBox="1"/>
          <p:nvPr/>
        </p:nvSpPr>
        <p:spPr>
          <a:xfrm>
            <a:off x="5550108" y="5557836"/>
            <a:ext cx="3502809" cy="738664"/>
          </a:xfrm>
          <a:prstGeom prst="rect">
            <a:avLst/>
          </a:prstGeom>
          <a:noFill/>
        </p:spPr>
        <p:txBody>
          <a:bodyPr wrap="square">
            <a:spAutoFit/>
          </a:bodyPr>
          <a:lstStyle/>
          <a:p>
            <a:pPr lvl="1"/>
            <a:r>
              <a:rPr lang="en-US" sz="1400" b="1">
                <a:solidFill>
                  <a:schemeClr val="bg1"/>
                </a:solidFill>
                <a:latin typeface="Century Gothic" panose="020B0502020202020204" pitchFamily="34" charset="0"/>
              </a:rPr>
              <a:t># HOUSING COST BURDENED OWNER HOUSEHOLDS WITH INCOMES UP TO $75K</a:t>
            </a:r>
            <a:endParaRPr lang="en-US" sz="1400">
              <a:solidFill>
                <a:schemeClr val="bg1"/>
              </a:solidFill>
            </a:endParaRPr>
          </a:p>
        </p:txBody>
      </p:sp>
      <p:sp>
        <p:nvSpPr>
          <p:cNvPr id="24" name="TextBox 23">
            <a:extLst>
              <a:ext uri="{FF2B5EF4-FFF2-40B4-BE49-F238E27FC236}">
                <a16:creationId xmlns:a16="http://schemas.microsoft.com/office/drawing/2014/main" id="{6028AA98-DD8A-3C05-3DB5-33DA849562D3}"/>
              </a:ext>
            </a:extLst>
          </p:cNvPr>
          <p:cNvSpPr txBox="1"/>
          <p:nvPr/>
        </p:nvSpPr>
        <p:spPr>
          <a:xfrm>
            <a:off x="3537641" y="2680159"/>
            <a:ext cx="1522805" cy="646331"/>
          </a:xfrm>
          <a:prstGeom prst="rect">
            <a:avLst/>
          </a:prstGeom>
          <a:noFill/>
        </p:spPr>
        <p:txBody>
          <a:bodyPr wrap="square" rtlCol="0">
            <a:spAutoFit/>
          </a:bodyPr>
          <a:lstStyle/>
          <a:p>
            <a:r>
              <a:rPr lang="en-US" sz="3600" b="1" dirty="0">
                <a:solidFill>
                  <a:schemeClr val="accent5">
                    <a:lumMod val="75000"/>
                  </a:schemeClr>
                </a:solidFill>
                <a:latin typeface="Century Gothic" panose="020B0502020202020204" pitchFamily="34" charset="0"/>
              </a:rPr>
              <a:t>86%</a:t>
            </a:r>
          </a:p>
        </p:txBody>
      </p:sp>
      <p:sp>
        <p:nvSpPr>
          <p:cNvPr id="25" name="TextBox 24">
            <a:extLst>
              <a:ext uri="{FF2B5EF4-FFF2-40B4-BE49-F238E27FC236}">
                <a16:creationId xmlns:a16="http://schemas.microsoft.com/office/drawing/2014/main" id="{DF6A317F-B14C-D395-E7D9-D46E8EFE7315}"/>
              </a:ext>
            </a:extLst>
          </p:cNvPr>
          <p:cNvSpPr txBox="1"/>
          <p:nvPr/>
        </p:nvSpPr>
        <p:spPr>
          <a:xfrm>
            <a:off x="7841377" y="2717220"/>
            <a:ext cx="1522805" cy="646331"/>
          </a:xfrm>
          <a:prstGeom prst="rect">
            <a:avLst/>
          </a:prstGeom>
          <a:noFill/>
        </p:spPr>
        <p:txBody>
          <a:bodyPr wrap="square" rtlCol="0">
            <a:spAutoFit/>
          </a:bodyPr>
          <a:lstStyle/>
          <a:p>
            <a:r>
              <a:rPr lang="en-US" sz="3600" b="1" dirty="0">
                <a:solidFill>
                  <a:schemeClr val="accent5">
                    <a:lumMod val="75000"/>
                  </a:schemeClr>
                </a:solidFill>
                <a:latin typeface="Century Gothic" panose="020B0502020202020204" pitchFamily="34" charset="0"/>
              </a:rPr>
              <a:t>69%</a:t>
            </a:r>
          </a:p>
        </p:txBody>
      </p:sp>
      <p:cxnSp>
        <p:nvCxnSpPr>
          <p:cNvPr id="23" name="Straight Connector 22">
            <a:extLst>
              <a:ext uri="{FF2B5EF4-FFF2-40B4-BE49-F238E27FC236}">
                <a16:creationId xmlns:a16="http://schemas.microsoft.com/office/drawing/2014/main" id="{62821F37-DE16-7BEE-D046-0EF14B112CBB}"/>
              </a:ext>
            </a:extLst>
          </p:cNvPr>
          <p:cNvCxnSpPr>
            <a:cxnSpLocks/>
          </p:cNvCxnSpPr>
          <p:nvPr/>
        </p:nvCxnSpPr>
        <p:spPr>
          <a:xfrm flipH="1" flipV="1">
            <a:off x="2324145" y="3427914"/>
            <a:ext cx="5981" cy="1220286"/>
          </a:xfrm>
          <a:prstGeom prst="line">
            <a:avLst/>
          </a:prstGeom>
          <a:ln w="92075">
            <a:solidFill>
              <a:schemeClr val="accent5">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3BCD05D-B34E-30D3-74DE-166B4D62B83B}"/>
              </a:ext>
            </a:extLst>
          </p:cNvPr>
          <p:cNvSpPr txBox="1"/>
          <p:nvPr/>
        </p:nvSpPr>
        <p:spPr>
          <a:xfrm>
            <a:off x="1414912" y="1772303"/>
            <a:ext cx="1818465" cy="707886"/>
          </a:xfrm>
          <a:prstGeom prst="rect">
            <a:avLst/>
          </a:prstGeom>
          <a:noFill/>
        </p:spPr>
        <p:txBody>
          <a:bodyPr wrap="square" rtlCol="0">
            <a:spAutoFit/>
          </a:bodyPr>
          <a:lstStyle/>
          <a:p>
            <a:r>
              <a:rPr lang="en-US" sz="2000" b="1" dirty="0">
                <a:solidFill>
                  <a:schemeClr val="accent2">
                    <a:lumMod val="50000"/>
                  </a:schemeClr>
                </a:solidFill>
                <a:latin typeface="Century Gothic" panose="020B0502020202020204" pitchFamily="34" charset="0"/>
              </a:rPr>
              <a:t>RENTER HOUSEHOLDS</a:t>
            </a:r>
          </a:p>
        </p:txBody>
      </p:sp>
      <p:sp>
        <p:nvSpPr>
          <p:cNvPr id="35" name="TextBox 34">
            <a:extLst>
              <a:ext uri="{FF2B5EF4-FFF2-40B4-BE49-F238E27FC236}">
                <a16:creationId xmlns:a16="http://schemas.microsoft.com/office/drawing/2014/main" id="{C0F91269-8BC9-D2C4-08CE-74FA83EFBA28}"/>
              </a:ext>
            </a:extLst>
          </p:cNvPr>
          <p:cNvSpPr txBox="1"/>
          <p:nvPr/>
        </p:nvSpPr>
        <p:spPr>
          <a:xfrm>
            <a:off x="5787096" y="1769401"/>
            <a:ext cx="1818465" cy="707886"/>
          </a:xfrm>
          <a:prstGeom prst="rect">
            <a:avLst/>
          </a:prstGeom>
          <a:noFill/>
        </p:spPr>
        <p:txBody>
          <a:bodyPr wrap="square" rtlCol="0">
            <a:spAutoFit/>
          </a:bodyPr>
          <a:lstStyle/>
          <a:p>
            <a:r>
              <a:rPr lang="en-US" sz="2000" b="1" dirty="0">
                <a:solidFill>
                  <a:schemeClr val="accent2">
                    <a:lumMod val="50000"/>
                  </a:schemeClr>
                </a:solidFill>
                <a:latin typeface="Century Gothic" panose="020B0502020202020204" pitchFamily="34" charset="0"/>
              </a:rPr>
              <a:t>OWNER HOUSEHOLDS</a:t>
            </a:r>
          </a:p>
        </p:txBody>
      </p:sp>
      <p:cxnSp>
        <p:nvCxnSpPr>
          <p:cNvPr id="2" name="Straight Connector 1">
            <a:extLst>
              <a:ext uri="{FF2B5EF4-FFF2-40B4-BE49-F238E27FC236}">
                <a16:creationId xmlns:a16="http://schemas.microsoft.com/office/drawing/2014/main" id="{CDE04307-E181-9AF9-146B-1486FB30710E}"/>
              </a:ext>
            </a:extLst>
          </p:cNvPr>
          <p:cNvCxnSpPr>
            <a:cxnSpLocks/>
          </p:cNvCxnSpPr>
          <p:nvPr/>
        </p:nvCxnSpPr>
        <p:spPr>
          <a:xfrm flipH="1" flipV="1">
            <a:off x="6636575" y="3419394"/>
            <a:ext cx="5981" cy="1220286"/>
          </a:xfrm>
          <a:prstGeom prst="line">
            <a:avLst/>
          </a:prstGeom>
          <a:ln w="92075">
            <a:solidFill>
              <a:schemeClr val="accent5">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B9781D1-42B9-80A4-B4E1-D465276022DE}"/>
              </a:ext>
            </a:extLst>
          </p:cNvPr>
          <p:cNvSpPr txBox="1"/>
          <p:nvPr/>
        </p:nvSpPr>
        <p:spPr>
          <a:xfrm>
            <a:off x="958431" y="2475344"/>
            <a:ext cx="2590800" cy="246221"/>
          </a:xfrm>
          <a:prstGeom prst="rect">
            <a:avLst/>
          </a:prstGeom>
          <a:noFill/>
        </p:spPr>
        <p:txBody>
          <a:bodyPr wrap="square">
            <a:spAutoFit/>
          </a:bodyPr>
          <a:lstStyle/>
          <a:p>
            <a:pPr lvl="1"/>
            <a:r>
              <a:rPr lang="en-US" sz="1000" b="1" dirty="0">
                <a:solidFill>
                  <a:schemeClr val="accent5">
                    <a:lumMod val="75000"/>
                  </a:schemeClr>
                </a:solidFill>
                <a:latin typeface="Century Gothic" panose="020B0502020202020204" pitchFamily="34" charset="0"/>
              </a:rPr>
              <a:t>WITH INCOMES UP TO $75K</a:t>
            </a:r>
            <a:endParaRPr lang="en-US" sz="1000" dirty="0">
              <a:solidFill>
                <a:schemeClr val="accent5">
                  <a:lumMod val="75000"/>
                </a:schemeClr>
              </a:solidFill>
            </a:endParaRPr>
          </a:p>
        </p:txBody>
      </p:sp>
      <p:sp>
        <p:nvSpPr>
          <p:cNvPr id="29" name="TextBox 28">
            <a:extLst>
              <a:ext uri="{FF2B5EF4-FFF2-40B4-BE49-F238E27FC236}">
                <a16:creationId xmlns:a16="http://schemas.microsoft.com/office/drawing/2014/main" id="{6775A0EE-7870-EAD3-AB12-9CDC5DE16F15}"/>
              </a:ext>
            </a:extLst>
          </p:cNvPr>
          <p:cNvSpPr txBox="1"/>
          <p:nvPr/>
        </p:nvSpPr>
        <p:spPr>
          <a:xfrm>
            <a:off x="5341175" y="2477287"/>
            <a:ext cx="2590800" cy="246221"/>
          </a:xfrm>
          <a:prstGeom prst="rect">
            <a:avLst/>
          </a:prstGeom>
          <a:noFill/>
        </p:spPr>
        <p:txBody>
          <a:bodyPr wrap="square">
            <a:spAutoFit/>
          </a:bodyPr>
          <a:lstStyle/>
          <a:p>
            <a:pPr lvl="1"/>
            <a:r>
              <a:rPr lang="en-US" sz="1000" b="1" dirty="0">
                <a:solidFill>
                  <a:schemeClr val="accent5">
                    <a:lumMod val="75000"/>
                  </a:schemeClr>
                </a:solidFill>
                <a:latin typeface="Century Gothic" panose="020B0502020202020204" pitchFamily="34" charset="0"/>
              </a:rPr>
              <a:t>WITH INCOMES UP TO $75K</a:t>
            </a:r>
            <a:endParaRPr lang="en-US" sz="1000" dirty="0">
              <a:solidFill>
                <a:schemeClr val="accent5">
                  <a:lumMod val="75000"/>
                </a:schemeClr>
              </a:solidFill>
            </a:endParaRPr>
          </a:p>
        </p:txBody>
      </p:sp>
    </p:spTree>
    <p:extLst>
      <p:ext uri="{BB962C8B-B14F-4D97-AF65-F5344CB8AC3E}">
        <p14:creationId xmlns:p14="http://schemas.microsoft.com/office/powerpoint/2010/main" val="3578133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8173D3-A6C7-A4C4-750C-2AE53F9B84DB}"/>
              </a:ext>
            </a:extLst>
          </p:cNvPr>
          <p:cNvSpPr/>
          <p:nvPr/>
        </p:nvSpPr>
        <p:spPr>
          <a:xfrm>
            <a:off x="0" y="-1"/>
            <a:ext cx="9165559"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5A58DAF9-0A37-9397-B61A-F4E795B103D0}"/>
              </a:ext>
            </a:extLst>
          </p:cNvPr>
          <p:cNvCxnSpPr>
            <a:cxnSpLocks/>
          </p:cNvCxnSpPr>
          <p:nvPr/>
        </p:nvCxnSpPr>
        <p:spPr>
          <a:xfrm flipV="1">
            <a:off x="7473994" y="1036578"/>
            <a:ext cx="169452" cy="182622"/>
          </a:xfrm>
          <a:prstGeom prst="line">
            <a:avLst/>
          </a:prstGeom>
          <a:ln w="44450">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A39391E-C1A5-2051-26FE-A3F2A9FA149D}"/>
              </a:ext>
            </a:extLst>
          </p:cNvPr>
          <p:cNvSpPr/>
          <p:nvPr/>
        </p:nvSpPr>
        <p:spPr>
          <a:xfrm>
            <a:off x="-23950" y="1"/>
            <a:ext cx="3019397"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6F13A3A-D3A2-4FA6-AF89-23EA373E464F}"/>
              </a:ext>
            </a:extLst>
          </p:cNvPr>
          <p:cNvSpPr>
            <a:spLocks noGrp="1"/>
          </p:cNvSpPr>
          <p:nvPr>
            <p:ph type="sldNum" sz="quarter" idx="12"/>
          </p:nvPr>
        </p:nvSpPr>
        <p:spPr>
          <a:xfrm>
            <a:off x="7753574" y="6400800"/>
            <a:ext cx="116182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baseline="0">
                <a:solidFill>
                  <a:schemeClr val="tx2"/>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F49EE0-C840-4BBB-A8DF-E9D2197043BD}" type="slidenum">
              <a:rPr lang="en-US" smtClean="0"/>
              <a:pPr/>
              <a:t>4</a:t>
            </a:fld>
            <a:endParaRPr lang="en-US"/>
          </a:p>
        </p:txBody>
      </p:sp>
      <p:sp>
        <p:nvSpPr>
          <p:cNvPr id="6" name="Title 2">
            <a:extLst>
              <a:ext uri="{FF2B5EF4-FFF2-40B4-BE49-F238E27FC236}">
                <a16:creationId xmlns:a16="http://schemas.microsoft.com/office/drawing/2014/main" id="{EC4206CD-BC1C-9E91-ED79-1CD1F98DE153}"/>
              </a:ext>
            </a:extLst>
          </p:cNvPr>
          <p:cNvSpPr>
            <a:spLocks noGrp="1"/>
          </p:cNvSpPr>
          <p:nvPr>
            <p:ph type="title"/>
          </p:nvPr>
        </p:nvSpPr>
        <p:spPr>
          <a:xfrm>
            <a:off x="143729" y="1640568"/>
            <a:ext cx="2806512" cy="3388632"/>
          </a:xfrm>
        </p:spPr>
        <p:txBody>
          <a:bodyPr>
            <a:noAutofit/>
          </a:bodyPr>
          <a:lstStyle/>
          <a:p>
            <a:r>
              <a:rPr lang="en-US" sz="4400">
                <a:solidFill>
                  <a:schemeClr val="accent5">
                    <a:lumMod val="75000"/>
                  </a:schemeClr>
                </a:solidFill>
              </a:rPr>
              <a:t>Our</a:t>
            </a:r>
            <a:r>
              <a:rPr lang="en-US" sz="4000">
                <a:solidFill>
                  <a:schemeClr val="bg1"/>
                </a:solidFill>
              </a:rPr>
              <a:t> HOUSING BY THE NUMBERS</a:t>
            </a:r>
          </a:p>
        </p:txBody>
      </p:sp>
      <p:sp>
        <p:nvSpPr>
          <p:cNvPr id="11" name="TextBox 10">
            <a:extLst>
              <a:ext uri="{FF2B5EF4-FFF2-40B4-BE49-F238E27FC236}">
                <a16:creationId xmlns:a16="http://schemas.microsoft.com/office/drawing/2014/main" id="{9927C3AE-E7C8-EE34-9B80-83AF4CC775C7}"/>
              </a:ext>
            </a:extLst>
          </p:cNvPr>
          <p:cNvSpPr txBox="1"/>
          <p:nvPr/>
        </p:nvSpPr>
        <p:spPr>
          <a:xfrm>
            <a:off x="229849" y="6115593"/>
            <a:ext cx="2360951" cy="577081"/>
          </a:xfrm>
          <a:prstGeom prst="rect">
            <a:avLst/>
          </a:prstGeom>
          <a:noFill/>
        </p:spPr>
        <p:txBody>
          <a:bodyPr wrap="square" rtlCol="0">
            <a:spAutoFit/>
          </a:bodyPr>
          <a:lstStyle/>
          <a:p>
            <a:r>
              <a:rPr lang="en-US" sz="1050" dirty="0">
                <a:solidFill>
                  <a:schemeClr val="bg1"/>
                </a:solidFill>
                <a:latin typeface="Century Gothic" panose="020B0502020202020204" pitchFamily="34" charset="0"/>
              </a:rPr>
              <a:t>Source: Office of Real Estate Assessment, February 2023; Office of Housing, July 2023</a:t>
            </a:r>
          </a:p>
        </p:txBody>
      </p:sp>
      <p:graphicFrame>
        <p:nvGraphicFramePr>
          <p:cNvPr id="2" name="Chart 1">
            <a:extLst>
              <a:ext uri="{FF2B5EF4-FFF2-40B4-BE49-F238E27FC236}">
                <a16:creationId xmlns:a16="http://schemas.microsoft.com/office/drawing/2014/main" id="{2671BACB-A3F0-9813-C196-9F87D904D0AC}"/>
              </a:ext>
            </a:extLst>
          </p:cNvPr>
          <p:cNvGraphicFramePr>
            <a:graphicFrameLocks/>
          </p:cNvGraphicFramePr>
          <p:nvPr/>
        </p:nvGraphicFramePr>
        <p:xfrm>
          <a:off x="2011268" y="-424752"/>
          <a:ext cx="8274573" cy="668022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82CE7C2F-9707-405E-E3DC-FBA87EC97DD8}"/>
              </a:ext>
            </a:extLst>
          </p:cNvPr>
          <p:cNvSpPr txBox="1"/>
          <p:nvPr/>
        </p:nvSpPr>
        <p:spPr>
          <a:xfrm>
            <a:off x="7643446" y="482580"/>
            <a:ext cx="1195754" cy="553998"/>
          </a:xfrm>
          <a:prstGeom prst="rect">
            <a:avLst/>
          </a:prstGeom>
          <a:noFill/>
          <a:ln w="19050" cap="rnd" cmpd="sng">
            <a:solidFill>
              <a:schemeClr val="bg1">
                <a:lumMod val="65000"/>
              </a:schemeClr>
            </a:solidFill>
            <a:extLst>
              <a:ext uri="{C807C97D-BFC1-408E-A445-0C87EB9F89A2}">
                <ask:lineSketchStyleProps xmlns:ask="http://schemas.microsoft.com/office/drawing/2018/sketchyshapes" sd="1219033472">
                  <a:custGeom>
                    <a:avLst/>
                    <a:gdLst>
                      <a:gd name="connsiteX0" fmla="*/ 0 w 872736"/>
                      <a:gd name="connsiteY0" fmla="*/ 0 h 907941"/>
                      <a:gd name="connsiteX1" fmla="*/ 872736 w 872736"/>
                      <a:gd name="connsiteY1" fmla="*/ 0 h 907941"/>
                      <a:gd name="connsiteX2" fmla="*/ 872736 w 872736"/>
                      <a:gd name="connsiteY2" fmla="*/ 907941 h 907941"/>
                      <a:gd name="connsiteX3" fmla="*/ 0 w 872736"/>
                      <a:gd name="connsiteY3" fmla="*/ 907941 h 907941"/>
                      <a:gd name="connsiteX4" fmla="*/ 0 w 872736"/>
                      <a:gd name="connsiteY4" fmla="*/ 0 h 907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736" h="907941" extrusionOk="0">
                        <a:moveTo>
                          <a:pt x="0" y="0"/>
                        </a:moveTo>
                        <a:cubicBezTo>
                          <a:pt x="227896" y="41623"/>
                          <a:pt x="537441" y="57829"/>
                          <a:pt x="872736" y="0"/>
                        </a:cubicBezTo>
                        <a:cubicBezTo>
                          <a:pt x="875773" y="152653"/>
                          <a:pt x="827207" y="635087"/>
                          <a:pt x="872736" y="907941"/>
                        </a:cubicBezTo>
                        <a:cubicBezTo>
                          <a:pt x="718124" y="980212"/>
                          <a:pt x="428712" y="838655"/>
                          <a:pt x="0" y="907941"/>
                        </a:cubicBezTo>
                        <a:cubicBezTo>
                          <a:pt x="-14811" y="774408"/>
                          <a:pt x="25610" y="237112"/>
                          <a:pt x="0" y="0"/>
                        </a:cubicBezTo>
                        <a:close/>
                      </a:path>
                    </a:pathLst>
                  </a:custGeom>
                  <ask:type>
                    <ask:lineSketchNone/>
                  </ask:type>
                </ask:lineSketchStyleProps>
              </a:ext>
            </a:extLst>
          </a:ln>
        </p:spPr>
        <p:txBody>
          <a:bodyPr wrap="square" rtlCol="0">
            <a:spAutoFit/>
          </a:bodyPr>
          <a:lstStyle/>
          <a:p>
            <a:r>
              <a:rPr lang="en-US" sz="1050" b="1" dirty="0">
                <a:solidFill>
                  <a:schemeClr val="bg1">
                    <a:lumMod val="65000"/>
                  </a:schemeClr>
                </a:solidFill>
                <a:latin typeface="Century Gothic" panose="020B0502020202020204" pitchFamily="34" charset="0"/>
              </a:rPr>
              <a:t>~50+ ADUs approved </a:t>
            </a:r>
            <a:r>
              <a:rPr lang="en-US" sz="800" dirty="0">
                <a:solidFill>
                  <a:schemeClr val="bg1">
                    <a:lumMod val="65000"/>
                  </a:schemeClr>
                </a:solidFill>
                <a:latin typeface="Century Gothic" panose="020B0502020202020204" pitchFamily="34" charset="0"/>
              </a:rPr>
              <a:t>(internal &amp; external)</a:t>
            </a:r>
            <a:endParaRPr lang="en-US" sz="1200" dirty="0">
              <a:solidFill>
                <a:schemeClr val="bg1">
                  <a:lumMod val="65000"/>
                </a:schemeClr>
              </a:solidFill>
              <a:latin typeface="Century Gothic" panose="020B0502020202020204" pitchFamily="34" charset="0"/>
            </a:endParaRPr>
          </a:p>
        </p:txBody>
      </p:sp>
    </p:spTree>
    <p:extLst>
      <p:ext uri="{BB962C8B-B14F-4D97-AF65-F5344CB8AC3E}">
        <p14:creationId xmlns:p14="http://schemas.microsoft.com/office/powerpoint/2010/main" val="3729287832"/>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47DAA055-B3AF-C32F-02DE-701AC04F1CAC}"/>
              </a:ext>
            </a:extLst>
          </p:cNvPr>
          <p:cNvGraphicFramePr/>
          <p:nvPr/>
        </p:nvGraphicFramePr>
        <p:xfrm>
          <a:off x="632526" y="576582"/>
          <a:ext cx="8167969" cy="60124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6" name="Group 5">
            <a:extLst>
              <a:ext uri="{FF2B5EF4-FFF2-40B4-BE49-F238E27FC236}">
                <a16:creationId xmlns:a16="http://schemas.microsoft.com/office/drawing/2014/main" id="{145A7D02-157C-796E-DC31-0E8B172E58DB}"/>
              </a:ext>
            </a:extLst>
          </p:cNvPr>
          <p:cNvGrpSpPr/>
          <p:nvPr/>
        </p:nvGrpSpPr>
        <p:grpSpPr>
          <a:xfrm>
            <a:off x="5025079" y="324875"/>
            <a:ext cx="2079071" cy="2006675"/>
            <a:chOff x="62386" y="2362630"/>
            <a:chExt cx="2079071" cy="2006675"/>
          </a:xfrm>
        </p:grpSpPr>
        <p:pic>
          <p:nvPicPr>
            <p:cNvPr id="7" name="Graphic 6" descr="City">
              <a:extLst>
                <a:ext uri="{FF2B5EF4-FFF2-40B4-BE49-F238E27FC236}">
                  <a16:creationId xmlns:a16="http://schemas.microsoft.com/office/drawing/2014/main" id="{D260624A-2F11-8776-3FDC-A880BD2DF9A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4782" y="2362630"/>
              <a:ext cx="2006675" cy="2006675"/>
            </a:xfrm>
            <a:prstGeom prst="rect">
              <a:avLst/>
            </a:prstGeom>
          </p:spPr>
        </p:pic>
        <p:pic>
          <p:nvPicPr>
            <p:cNvPr id="8" name="Graphic 7" descr="Home">
              <a:extLst>
                <a:ext uri="{FF2B5EF4-FFF2-40B4-BE49-F238E27FC236}">
                  <a16:creationId xmlns:a16="http://schemas.microsoft.com/office/drawing/2014/main" id="{96611147-0862-D818-4910-8CD770BE04B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386" y="2757615"/>
              <a:ext cx="499469" cy="499469"/>
            </a:xfrm>
            <a:prstGeom prst="rect">
              <a:avLst/>
            </a:prstGeom>
          </p:spPr>
        </p:pic>
        <p:pic>
          <p:nvPicPr>
            <p:cNvPr id="11" name="Graphic 10" descr="Home">
              <a:extLst>
                <a:ext uri="{FF2B5EF4-FFF2-40B4-BE49-F238E27FC236}">
                  <a16:creationId xmlns:a16="http://schemas.microsoft.com/office/drawing/2014/main" id="{C6DE53C1-4A66-A815-79F4-35563BB8801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69561" y="2870963"/>
              <a:ext cx="395702" cy="499469"/>
            </a:xfrm>
            <a:prstGeom prst="rect">
              <a:avLst/>
            </a:prstGeom>
          </p:spPr>
        </p:pic>
      </p:grpSp>
      <p:sp>
        <p:nvSpPr>
          <p:cNvPr id="14" name="Rectangle 13">
            <a:extLst>
              <a:ext uri="{FF2B5EF4-FFF2-40B4-BE49-F238E27FC236}">
                <a16:creationId xmlns:a16="http://schemas.microsoft.com/office/drawing/2014/main" id="{ADBF0F82-2C20-0138-F724-484333B33090}"/>
              </a:ext>
            </a:extLst>
          </p:cNvPr>
          <p:cNvSpPr/>
          <p:nvPr/>
        </p:nvSpPr>
        <p:spPr>
          <a:xfrm>
            <a:off x="310471" y="410864"/>
            <a:ext cx="3788858" cy="630942"/>
          </a:xfrm>
          <a:prstGeom prst="rect">
            <a:avLst/>
          </a:prstGeom>
        </p:spPr>
        <p:txBody>
          <a:bodyPr wrap="square">
            <a:spAutoFit/>
          </a:bodyPr>
          <a:lstStyle/>
          <a:p>
            <a:r>
              <a:rPr lang="en-US" sz="2400" b="1" i="0" dirty="0">
                <a:solidFill>
                  <a:schemeClr val="tx1"/>
                </a:solidFill>
                <a:effectLst/>
                <a:latin typeface="Century Gothic" panose="020B0502020202020204" pitchFamily="34" charset="0"/>
              </a:rPr>
              <a:t>~83,800</a:t>
            </a:r>
            <a:r>
              <a:rPr lang="en-US" b="1" dirty="0">
                <a:solidFill>
                  <a:schemeClr val="tx1"/>
                </a:solidFill>
                <a:latin typeface="Century Gothic" panose="020B0502020202020204" pitchFamily="34" charset="0"/>
                <a:ea typeface="Calibri" panose="020F0502020204030204" pitchFamily="34" charset="0"/>
              </a:rPr>
              <a:t> </a:t>
            </a:r>
            <a:r>
              <a:rPr lang="en-US" sz="1100" dirty="0">
                <a:solidFill>
                  <a:schemeClr val="tx1"/>
                </a:solidFill>
                <a:latin typeface="Century Gothic" panose="020B0502020202020204" pitchFamily="34" charset="0"/>
                <a:ea typeface="Calibri" panose="020F0502020204030204" pitchFamily="34" charset="0"/>
              </a:rPr>
              <a:t>Estimated number of residential units in the City (Office of Housing, July 2023)</a:t>
            </a:r>
            <a:endParaRPr lang="en-US" sz="1400" dirty="0">
              <a:solidFill>
                <a:schemeClr val="tx1"/>
              </a:solidFill>
              <a:latin typeface="Century Gothic" panose="020B0502020202020204" pitchFamily="34" charset="0"/>
            </a:endParaRPr>
          </a:p>
        </p:txBody>
      </p:sp>
      <p:sp>
        <p:nvSpPr>
          <p:cNvPr id="15" name="TextBox 14">
            <a:extLst>
              <a:ext uri="{FF2B5EF4-FFF2-40B4-BE49-F238E27FC236}">
                <a16:creationId xmlns:a16="http://schemas.microsoft.com/office/drawing/2014/main" id="{8F43946E-BE69-A011-B0ED-C41DDF85632C}"/>
              </a:ext>
            </a:extLst>
          </p:cNvPr>
          <p:cNvSpPr txBox="1"/>
          <p:nvPr/>
        </p:nvSpPr>
        <p:spPr>
          <a:xfrm>
            <a:off x="838200" y="6093193"/>
            <a:ext cx="7962295" cy="553998"/>
          </a:xfrm>
          <a:prstGeom prst="rect">
            <a:avLst/>
          </a:prstGeom>
          <a:noFill/>
        </p:spPr>
        <p:txBody>
          <a:bodyPr wrap="square">
            <a:spAutoFit/>
          </a:bodyPr>
          <a:lstStyle/>
          <a:p>
            <a:r>
              <a:rPr lang="en-US" sz="1000" i="0" u="none" strike="noStrike" baseline="0" dirty="0">
                <a:solidFill>
                  <a:schemeClr val="accent2">
                    <a:lumMod val="75000"/>
                  </a:schemeClr>
                </a:solidFill>
                <a:latin typeface="Century Gothic" panose="020B0502020202020204" pitchFamily="34" charset="0"/>
              </a:rPr>
              <a:t>* Total </a:t>
            </a:r>
            <a:r>
              <a:rPr lang="en-US" sz="1000" dirty="0">
                <a:solidFill>
                  <a:schemeClr val="accent2">
                    <a:lumMod val="75000"/>
                  </a:schemeClr>
                </a:solidFill>
                <a:latin typeface="Century Gothic" panose="020B0502020202020204" pitchFamily="34" charset="0"/>
              </a:rPr>
              <a:t>market affordable units are subject to fluctuation based on rent increases and annual AMI adjustments; an increase in total market affordable units does not necessarily indicate increasing rental affordability. The Office of Housing annual Apartment analysis factors a utility adjustment when calculating gross rents and total housing cost.   </a:t>
            </a:r>
          </a:p>
        </p:txBody>
      </p:sp>
    </p:spTree>
    <p:extLst>
      <p:ext uri="{BB962C8B-B14F-4D97-AF65-F5344CB8AC3E}">
        <p14:creationId xmlns:p14="http://schemas.microsoft.com/office/powerpoint/2010/main" val="1913990741"/>
      </p:ext>
    </p:extLst>
  </p:cSld>
  <p:clrMapOvr>
    <a:masterClrMapping/>
  </p:clrMapOvr>
  <p:transition spd="slow">
    <p:push dir="u"/>
  </p:transition>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61AFD-4FF1-D443-3DC1-66D88A37D513}"/>
              </a:ext>
            </a:extLst>
          </p:cNvPr>
          <p:cNvSpPr>
            <a:spLocks noGrp="1"/>
          </p:cNvSpPr>
          <p:nvPr>
            <p:ph type="title"/>
          </p:nvPr>
        </p:nvSpPr>
        <p:spPr>
          <a:xfrm>
            <a:off x="762000" y="457200"/>
            <a:ext cx="4970938" cy="677108"/>
          </a:xfrm>
        </p:spPr>
        <p:txBody>
          <a:bodyPr/>
          <a:lstStyle/>
          <a:p>
            <a:r>
              <a:rPr lang="en-US" sz="4400" b="1" dirty="0"/>
              <a:t>Preservation Process</a:t>
            </a:r>
            <a:endParaRPr lang="en-US" dirty="0"/>
          </a:p>
        </p:txBody>
      </p:sp>
      <p:sp>
        <p:nvSpPr>
          <p:cNvPr id="3" name="Text Placeholder 2">
            <a:extLst>
              <a:ext uri="{FF2B5EF4-FFF2-40B4-BE49-F238E27FC236}">
                <a16:creationId xmlns:a16="http://schemas.microsoft.com/office/drawing/2014/main" id="{38B3C56E-F71C-29CB-901C-465D7DB4D82A}"/>
              </a:ext>
            </a:extLst>
          </p:cNvPr>
          <p:cNvSpPr>
            <a:spLocks noGrp="1"/>
          </p:cNvSpPr>
          <p:nvPr>
            <p:ph type="body" idx="1"/>
          </p:nvPr>
        </p:nvSpPr>
        <p:spPr>
          <a:xfrm>
            <a:off x="1524000" y="1890117"/>
            <a:ext cx="5486400" cy="4308872"/>
          </a:xfrm>
        </p:spPr>
        <p:txBody>
          <a:bodyPr/>
          <a:lstStyle/>
          <a:p>
            <a:pPr marL="571500" indent="-571500">
              <a:buFont typeface="Wingdings" panose="05000000000000000000" pitchFamily="2" charset="2"/>
              <a:buChar char="Ø"/>
            </a:pPr>
            <a:r>
              <a:rPr lang="en-US" sz="4000" dirty="0"/>
              <a:t>Good Information</a:t>
            </a:r>
          </a:p>
          <a:p>
            <a:r>
              <a:rPr lang="en-US" sz="4000" dirty="0"/>
              <a:t>	</a:t>
            </a:r>
          </a:p>
          <a:p>
            <a:pPr marL="571500" indent="-571500">
              <a:buFont typeface="Wingdings" panose="05000000000000000000" pitchFamily="2" charset="2"/>
              <a:buChar char="Ø"/>
            </a:pPr>
            <a:r>
              <a:rPr lang="en-US" sz="4000" dirty="0"/>
              <a:t>Available Resources</a:t>
            </a:r>
          </a:p>
          <a:p>
            <a:endParaRPr lang="en-US" sz="4000" dirty="0"/>
          </a:p>
          <a:p>
            <a:pPr marL="571500" indent="-571500">
              <a:buFont typeface="Wingdings" panose="05000000000000000000" pitchFamily="2" charset="2"/>
              <a:buChar char="Ø"/>
            </a:pPr>
            <a:r>
              <a:rPr lang="en-US" sz="4000" dirty="0"/>
              <a:t>Building Relationships</a:t>
            </a:r>
          </a:p>
        </p:txBody>
      </p:sp>
      <p:pic>
        <p:nvPicPr>
          <p:cNvPr id="4" name="object 5">
            <a:extLst>
              <a:ext uri="{FF2B5EF4-FFF2-40B4-BE49-F238E27FC236}">
                <a16:creationId xmlns:a16="http://schemas.microsoft.com/office/drawing/2014/main" id="{93D3D486-3568-8803-6FBF-30BE16C9CE25}"/>
              </a:ext>
            </a:extLst>
          </p:cNvPr>
          <p:cNvPicPr/>
          <p:nvPr/>
        </p:nvPicPr>
        <p:blipFill>
          <a:blip r:embed="rId2" cstate="print"/>
          <a:stretch>
            <a:fillRect/>
          </a:stretch>
        </p:blipFill>
        <p:spPr>
          <a:xfrm>
            <a:off x="134470" y="5867400"/>
            <a:ext cx="8875059" cy="410134"/>
          </a:xfrm>
          <a:prstGeom prst="rect">
            <a:avLst/>
          </a:prstGeom>
        </p:spPr>
      </p:pic>
    </p:spTree>
    <p:extLst>
      <p:ext uri="{BB962C8B-B14F-4D97-AF65-F5344CB8AC3E}">
        <p14:creationId xmlns:p14="http://schemas.microsoft.com/office/powerpoint/2010/main" val="1043072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8508" y="387330"/>
            <a:ext cx="6248400" cy="553998"/>
          </a:xfrm>
        </p:spPr>
        <p:txBody>
          <a:bodyPr/>
          <a:lstStyle/>
          <a:p>
            <a:r>
              <a:rPr lang="en-US" b="1" dirty="0"/>
              <a:t>Information for Preservation</a:t>
            </a:r>
          </a:p>
        </p:txBody>
      </p:sp>
      <p:sp>
        <p:nvSpPr>
          <p:cNvPr id="7" name="TextBox 6">
            <a:extLst>
              <a:ext uri="{FF2B5EF4-FFF2-40B4-BE49-F238E27FC236}">
                <a16:creationId xmlns:a16="http://schemas.microsoft.com/office/drawing/2014/main" id="{B3DCD9A8-C587-C4C4-588A-61D168F00E77}"/>
              </a:ext>
            </a:extLst>
          </p:cNvPr>
          <p:cNvSpPr txBox="1"/>
          <p:nvPr/>
        </p:nvSpPr>
        <p:spPr>
          <a:xfrm>
            <a:off x="703729" y="1560965"/>
            <a:ext cx="3895165" cy="2308324"/>
          </a:xfrm>
          <a:prstGeom prst="rect">
            <a:avLst/>
          </a:prstGeom>
          <a:noFill/>
        </p:spPr>
        <p:txBody>
          <a:bodyPr wrap="square" rtlCol="0">
            <a:spAutoFit/>
          </a:bodyPr>
          <a:lstStyle/>
          <a:p>
            <a:r>
              <a:rPr lang="en-US" dirty="0">
                <a:latin typeface="+mn-lt"/>
              </a:rPr>
              <a:t>From Partners</a:t>
            </a:r>
          </a:p>
          <a:p>
            <a:pPr marL="285750" indent="-285750">
              <a:buFont typeface="Wingdings" panose="05000000000000000000" pitchFamily="2" charset="2"/>
              <a:buChar char="Ø"/>
            </a:pPr>
            <a:endParaRPr lang="en-US" dirty="0">
              <a:latin typeface="+mn-lt"/>
            </a:endParaRPr>
          </a:p>
          <a:p>
            <a:pPr marL="285750" indent="-285750">
              <a:buFont typeface="Wingdings" panose="05000000000000000000" pitchFamily="2" charset="2"/>
              <a:buChar char="Ø"/>
            </a:pPr>
            <a:r>
              <a:rPr lang="en-US" dirty="0">
                <a:latin typeface="+mn-lt"/>
              </a:rPr>
              <a:t>Virginia Housing Finance Agency</a:t>
            </a:r>
          </a:p>
          <a:p>
            <a:pPr marL="285750" indent="-285750">
              <a:buFont typeface="Wingdings" panose="05000000000000000000" pitchFamily="2" charset="2"/>
              <a:buChar char="Ø"/>
            </a:pPr>
            <a:endParaRPr lang="en-US" dirty="0">
              <a:latin typeface="+mn-lt"/>
            </a:endParaRPr>
          </a:p>
          <a:p>
            <a:pPr marL="285750" indent="-285750">
              <a:buFont typeface="Wingdings" panose="05000000000000000000" pitchFamily="2" charset="2"/>
              <a:buChar char="Ø"/>
            </a:pPr>
            <a:r>
              <a:rPr lang="en-US" dirty="0">
                <a:latin typeface="+mn-lt"/>
              </a:rPr>
              <a:t>US Department of Housing and Urban Development</a:t>
            </a:r>
          </a:p>
          <a:p>
            <a:pPr marL="285750" indent="-285750">
              <a:buFont typeface="Wingdings" panose="05000000000000000000" pitchFamily="2" charset="2"/>
              <a:buChar char="Ø"/>
            </a:pPr>
            <a:endParaRPr lang="en-US" dirty="0">
              <a:latin typeface="+mn-lt"/>
            </a:endParaRPr>
          </a:p>
          <a:p>
            <a:pPr marL="285750" indent="-285750">
              <a:buFont typeface="Wingdings" panose="05000000000000000000" pitchFamily="2" charset="2"/>
              <a:buChar char="Ø"/>
            </a:pPr>
            <a:r>
              <a:rPr lang="en-US" dirty="0">
                <a:latin typeface="+mn-lt"/>
              </a:rPr>
              <a:t>National Housing Trust</a:t>
            </a:r>
          </a:p>
        </p:txBody>
      </p:sp>
      <p:sp>
        <p:nvSpPr>
          <p:cNvPr id="6" name="object 3">
            <a:extLst>
              <a:ext uri="{FF2B5EF4-FFF2-40B4-BE49-F238E27FC236}">
                <a16:creationId xmlns:a16="http://schemas.microsoft.com/office/drawing/2014/main" id="{4DE90C53-95DE-88E6-175F-4DBC2D932EFB}"/>
              </a:ext>
            </a:extLst>
          </p:cNvPr>
          <p:cNvSpPr/>
          <p:nvPr/>
        </p:nvSpPr>
        <p:spPr>
          <a:xfrm>
            <a:off x="508508" y="1219200"/>
            <a:ext cx="7030571" cy="0"/>
          </a:xfrm>
          <a:custGeom>
            <a:avLst/>
            <a:gdLst/>
            <a:ahLst/>
            <a:cxnLst/>
            <a:rect l="l" t="t" r="r" b="b"/>
            <a:pathLst>
              <a:path w="7967980">
                <a:moveTo>
                  <a:pt x="0" y="0"/>
                </a:moveTo>
                <a:lnTo>
                  <a:pt x="7967471" y="0"/>
                </a:lnTo>
              </a:path>
            </a:pathLst>
          </a:custGeom>
          <a:ln w="22859">
            <a:solidFill>
              <a:srgbClr val="FFC64B"/>
            </a:solidFill>
          </a:ln>
        </p:spPr>
        <p:txBody>
          <a:bodyPr wrap="square" lIns="0" tIns="0" rIns="0" bIns="0" rtlCol="0"/>
          <a:lstStyle/>
          <a:p>
            <a:endParaRPr/>
          </a:p>
        </p:txBody>
      </p:sp>
      <p:pic>
        <p:nvPicPr>
          <p:cNvPr id="9" name="object 5">
            <a:extLst>
              <a:ext uri="{FF2B5EF4-FFF2-40B4-BE49-F238E27FC236}">
                <a16:creationId xmlns:a16="http://schemas.microsoft.com/office/drawing/2014/main" id="{46AEC65C-F7FB-CD33-CDE2-ABE8635AC4BC}"/>
              </a:ext>
            </a:extLst>
          </p:cNvPr>
          <p:cNvPicPr/>
          <p:nvPr/>
        </p:nvPicPr>
        <p:blipFill>
          <a:blip r:embed="rId2" cstate="print"/>
          <a:stretch>
            <a:fillRect/>
          </a:stretch>
        </p:blipFill>
        <p:spPr>
          <a:xfrm>
            <a:off x="161365" y="5965381"/>
            <a:ext cx="8875059" cy="410134"/>
          </a:xfrm>
          <a:prstGeom prst="rect">
            <a:avLst/>
          </a:prstGeom>
        </p:spPr>
      </p:pic>
      <p:pic>
        <p:nvPicPr>
          <p:cNvPr id="12" name="Picture 11" descr="A sign in front of a building">
            <a:extLst>
              <a:ext uri="{FF2B5EF4-FFF2-40B4-BE49-F238E27FC236}">
                <a16:creationId xmlns:a16="http://schemas.microsoft.com/office/drawing/2014/main" id="{51CEE7DF-7EA9-31E3-B547-A13E157C06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905000"/>
            <a:ext cx="3352801" cy="2514599"/>
          </a:xfrm>
          <a:prstGeom prst="roundRect">
            <a:avLst>
              <a:gd name="adj" fmla="val 4167"/>
            </a:avLst>
          </a:prstGeom>
          <a:solidFill>
            <a:srgbClr val="FFFFFF"/>
          </a:solidFill>
          <a:ln w="28575" cap="sq">
            <a:solidFill>
              <a:srgbClr val="292929"/>
            </a:solidFill>
            <a:miter lim="800000"/>
          </a:ln>
          <a:effectLst>
            <a:reflection blurRad="12700" stA="11000" endPos="10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5FBFF7C6-8EAC-A282-19BB-8AE18FF64A9E}"/>
              </a:ext>
            </a:extLst>
          </p:cNvPr>
          <p:cNvSpPr txBox="1"/>
          <p:nvPr/>
        </p:nvSpPr>
        <p:spPr>
          <a:xfrm>
            <a:off x="676835" y="3934054"/>
            <a:ext cx="3895165" cy="1477328"/>
          </a:xfrm>
          <a:prstGeom prst="rect">
            <a:avLst/>
          </a:prstGeom>
          <a:noFill/>
        </p:spPr>
        <p:txBody>
          <a:bodyPr wrap="square" rtlCol="0">
            <a:spAutoFit/>
          </a:bodyPr>
          <a:lstStyle/>
          <a:p>
            <a:r>
              <a:rPr lang="en-US" dirty="0">
                <a:latin typeface="+mn-lt"/>
              </a:rPr>
              <a:t>Data Sources</a:t>
            </a:r>
          </a:p>
          <a:p>
            <a:pPr marL="285750" indent="-285750">
              <a:buFont typeface="Wingdings" panose="05000000000000000000" pitchFamily="2" charset="2"/>
              <a:buChar char="Ø"/>
            </a:pPr>
            <a:endParaRPr lang="en-US" dirty="0">
              <a:latin typeface="+mn-lt"/>
            </a:endParaRPr>
          </a:p>
          <a:p>
            <a:pPr marL="285750" indent="-285750">
              <a:buFont typeface="Wingdings" panose="05000000000000000000" pitchFamily="2" charset="2"/>
              <a:buChar char="Ø"/>
            </a:pPr>
            <a:r>
              <a:rPr lang="en-US" dirty="0">
                <a:latin typeface="+mn-lt"/>
              </a:rPr>
              <a:t>CoStar – Market Affordability </a:t>
            </a:r>
          </a:p>
          <a:p>
            <a:pPr marL="285750" indent="-285750">
              <a:buFont typeface="Wingdings" panose="05000000000000000000" pitchFamily="2" charset="2"/>
              <a:buChar char="Ø"/>
            </a:pPr>
            <a:endParaRPr lang="en-US" dirty="0">
              <a:latin typeface="+mn-lt"/>
            </a:endParaRPr>
          </a:p>
          <a:p>
            <a:pPr marL="285750" indent="-285750">
              <a:buFont typeface="Wingdings" panose="05000000000000000000" pitchFamily="2" charset="2"/>
              <a:buChar char="Ø"/>
            </a:pPr>
            <a:r>
              <a:rPr lang="en-US" dirty="0">
                <a:latin typeface="+mn-lt"/>
              </a:rPr>
              <a:t>Local Collection</a:t>
            </a:r>
          </a:p>
        </p:txBody>
      </p:sp>
    </p:spTree>
    <p:extLst>
      <p:ext uri="{BB962C8B-B14F-4D97-AF65-F5344CB8AC3E}">
        <p14:creationId xmlns:p14="http://schemas.microsoft.com/office/powerpoint/2010/main" val="4294461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B0BA76-BCA8-FD8D-6947-810E6693DDBA}"/>
              </a:ext>
            </a:extLst>
          </p:cNvPr>
          <p:cNvSpPr>
            <a:spLocks noGrp="1"/>
          </p:cNvSpPr>
          <p:nvPr>
            <p:ph type="sldNum" sz="quarter" idx="12"/>
          </p:nvPr>
        </p:nvSpPr>
        <p:spPr>
          <a:xfrm>
            <a:off x="8439150" y="6239510"/>
            <a:ext cx="641278" cy="396240"/>
          </a:xfrm>
          <a:prstGeom prst="bracketPair">
            <a:avLst>
              <a:gd name="adj" fmla="val 17949"/>
            </a:avLst>
          </a:prstGeom>
        </p:spPr>
        <p:txBody>
          <a:bodyPr vert="horz" lIns="91440" tIns="45720" rIns="91440" bIns="45720" rtlCol="0" anchor="ctr"/>
          <a:lstStyle>
            <a:defPPr>
              <a:defRPr lang="en-US"/>
            </a:defPPr>
            <a:lvl1pPr marL="0" algn="ctr" defTabSz="914400" rtl="0" eaLnBrk="1" latinLnBrk="0" hangingPunct="1">
              <a:defRPr sz="1000" kern="1200" baseline="0">
                <a:solidFill>
                  <a:schemeClr val="tx2"/>
                </a:solidFill>
                <a:latin typeface="Arial"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2D2B3B-882E-40F3-A32F-6DD516915044}" type="slidenum">
              <a:rPr lang="en-US" smtClean="0"/>
              <a:pPr/>
              <a:t>8</a:t>
            </a:fld>
            <a:endParaRPr lang="en-US"/>
          </a:p>
        </p:txBody>
      </p:sp>
      <p:sp>
        <p:nvSpPr>
          <p:cNvPr id="7" name="Rectangle 6">
            <a:extLst>
              <a:ext uri="{FF2B5EF4-FFF2-40B4-BE49-F238E27FC236}">
                <a16:creationId xmlns:a16="http://schemas.microsoft.com/office/drawing/2014/main" id="{992FDD33-E740-BE94-19EB-7E34459C2EA2}"/>
              </a:ext>
            </a:extLst>
          </p:cNvPr>
          <p:cNvSpPr/>
          <p:nvPr/>
        </p:nvSpPr>
        <p:spPr>
          <a:xfrm>
            <a:off x="0" y="0"/>
            <a:ext cx="9144000" cy="685800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C82A8DD-857B-FCA6-A76A-F7C98BBF07B7}"/>
              </a:ext>
            </a:extLst>
          </p:cNvPr>
          <p:cNvSpPr txBox="1"/>
          <p:nvPr/>
        </p:nvSpPr>
        <p:spPr>
          <a:xfrm>
            <a:off x="6887719" y="4004102"/>
            <a:ext cx="2051651" cy="577081"/>
          </a:xfrm>
          <a:prstGeom prst="rect">
            <a:avLst/>
          </a:prstGeom>
          <a:noFill/>
        </p:spPr>
        <p:txBody>
          <a:bodyPr wrap="square" rtlCol="0">
            <a:spAutoFit/>
          </a:bodyPr>
          <a:lstStyle/>
          <a:p>
            <a:r>
              <a:rPr lang="en-US" sz="1050" dirty="0">
                <a:solidFill>
                  <a:schemeClr val="bg1"/>
                </a:solidFill>
                <a:latin typeface="Century Gothic" panose="020B0502020202020204" pitchFamily="34" charset="0"/>
              </a:rPr>
              <a:t>Source: Point in Time Analysis by Office of Housing, 2023; CoStar</a:t>
            </a:r>
          </a:p>
        </p:txBody>
      </p:sp>
      <p:pic>
        <p:nvPicPr>
          <p:cNvPr id="4" name="Picture 2">
            <a:extLst>
              <a:ext uri="{FF2B5EF4-FFF2-40B4-BE49-F238E27FC236}">
                <a16:creationId xmlns:a16="http://schemas.microsoft.com/office/drawing/2014/main" id="{7C6AE03C-1A49-2AEE-A1C5-D7BED627010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251" t="5610" r="19734"/>
          <a:stretch/>
        </p:blipFill>
        <p:spPr bwMode="auto">
          <a:xfrm>
            <a:off x="7141805" y="4953000"/>
            <a:ext cx="1909386" cy="1793816"/>
          </a:xfrm>
          <a:prstGeom prst="roundRect">
            <a:avLst>
              <a:gd name="adj" fmla="val 4167"/>
            </a:avLst>
          </a:prstGeom>
          <a:solidFill>
            <a:srgbClr val="FFFFFF"/>
          </a:solidFill>
          <a:ln w="28575" cap="sq">
            <a:solidFill>
              <a:srgbClr val="292929"/>
            </a:solidFill>
            <a:miter lim="800000"/>
          </a:ln>
          <a:effectLst>
            <a:reflection blurRad="12700" stA="11000" endPos="10000" dir="5400000" sy="-100000" algn="bl" rotWithShape="0"/>
          </a:effectLst>
          <a:scene3d>
            <a:camera prst="orthographicFront"/>
            <a:lightRig rig="threePt" dir="t">
              <a:rot lat="0" lon="0" rev="2700000"/>
            </a:lightRig>
          </a:scene3d>
          <a:sp3d>
            <a:bevelT h="38100"/>
            <a:contourClr>
              <a:srgbClr val="C0C0C0"/>
            </a:contourClr>
          </a:sp3d>
        </p:spPr>
      </p:pic>
      <p:pic>
        <p:nvPicPr>
          <p:cNvPr id="17" name="Picture 16" descr="A tall building with many windows&#10;&#10;Description automatically generated with low confidence">
            <a:extLst>
              <a:ext uri="{FF2B5EF4-FFF2-40B4-BE49-F238E27FC236}">
                <a16:creationId xmlns:a16="http://schemas.microsoft.com/office/drawing/2014/main" id="{02315C0D-37BB-A347-720F-DBCB76F70F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3268" y="113731"/>
            <a:ext cx="1736509" cy="2604962"/>
          </a:xfrm>
          <a:prstGeom prst="roundRect">
            <a:avLst>
              <a:gd name="adj" fmla="val 4167"/>
            </a:avLst>
          </a:prstGeom>
          <a:solidFill>
            <a:srgbClr val="FFFFFF"/>
          </a:solidFill>
          <a:ln w="28575" cap="sq">
            <a:solidFill>
              <a:srgbClr val="292929"/>
            </a:solidFill>
            <a:miter lim="800000"/>
          </a:ln>
          <a:effectLst>
            <a:reflection blurRad="12700" stA="11000" endPos="10000" dir="5400000" sy="-100000" algn="bl" rotWithShape="0"/>
          </a:effectLst>
          <a:scene3d>
            <a:camera prst="orthographicFront"/>
            <a:lightRig rig="threePt" dir="t">
              <a:rot lat="0" lon="0" rev="2700000"/>
            </a:lightRig>
          </a:scene3d>
          <a:sp3d>
            <a:bevelT h="38100"/>
            <a:contourClr>
              <a:srgbClr val="C0C0C0"/>
            </a:contourClr>
          </a:sp3d>
        </p:spPr>
      </p:pic>
      <p:pic>
        <p:nvPicPr>
          <p:cNvPr id="21" name="Picture 20" descr="A street with cars and buildings along it&#10;&#10;Description automatically generated with medium confidence">
            <a:extLst>
              <a:ext uri="{FF2B5EF4-FFF2-40B4-BE49-F238E27FC236}">
                <a16:creationId xmlns:a16="http://schemas.microsoft.com/office/drawing/2014/main" id="{6DBBE3A0-A130-B4DE-1BB8-66A8D67863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829"/>
          <a:stretch/>
        </p:blipFill>
        <p:spPr>
          <a:xfrm>
            <a:off x="119420" y="4953000"/>
            <a:ext cx="2061005" cy="1793814"/>
          </a:xfrm>
          <a:prstGeom prst="roundRect">
            <a:avLst>
              <a:gd name="adj" fmla="val 4167"/>
            </a:avLst>
          </a:prstGeom>
          <a:solidFill>
            <a:srgbClr val="FFFFFF"/>
          </a:solidFill>
          <a:ln w="28575" cap="sq">
            <a:solidFill>
              <a:srgbClr val="292929"/>
            </a:solidFill>
            <a:miter lim="800000"/>
          </a:ln>
          <a:effectLst>
            <a:reflection blurRad="12700" stA="11000" endPos="10000" dir="5400000" sy="-100000" algn="bl" rotWithShape="0"/>
          </a:effectLst>
          <a:scene3d>
            <a:camera prst="orthographicFront"/>
            <a:lightRig rig="threePt" dir="t">
              <a:rot lat="0" lon="0" rev="2700000"/>
            </a:lightRig>
          </a:scene3d>
          <a:sp3d>
            <a:bevelT h="38100"/>
            <a:contourClr>
              <a:srgbClr val="C0C0C0"/>
            </a:contourClr>
          </a:sp3d>
        </p:spPr>
      </p:pic>
      <p:pic>
        <p:nvPicPr>
          <p:cNvPr id="23" name="Picture 22" descr="A picture containing outdoor, tree, sky, building&#10;&#10;Description automatically generated">
            <a:extLst>
              <a:ext uri="{FF2B5EF4-FFF2-40B4-BE49-F238E27FC236}">
                <a16:creationId xmlns:a16="http://schemas.microsoft.com/office/drawing/2014/main" id="{19620C82-1077-DFC4-1F29-B1CE116AB7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88" y="1709300"/>
            <a:ext cx="1860670" cy="1395503"/>
          </a:xfrm>
          <a:prstGeom prst="roundRect">
            <a:avLst>
              <a:gd name="adj" fmla="val 4167"/>
            </a:avLst>
          </a:prstGeom>
          <a:solidFill>
            <a:srgbClr val="FFFFFF"/>
          </a:solidFill>
          <a:ln w="28575" cap="sq">
            <a:solidFill>
              <a:srgbClr val="292929"/>
            </a:solidFill>
            <a:miter lim="800000"/>
          </a:ln>
          <a:effectLst>
            <a:reflection blurRad="12700" stA="11000" endPos="10000" dir="5400000" sy="-100000" algn="bl" rotWithShape="0"/>
          </a:effectLst>
          <a:scene3d>
            <a:camera prst="orthographicFront"/>
            <a:lightRig rig="threePt" dir="t">
              <a:rot lat="0" lon="0" rev="2700000"/>
            </a:lightRig>
          </a:scene3d>
          <a:sp3d>
            <a:bevelT h="38100"/>
            <a:contourClr>
              <a:srgbClr val="C0C0C0"/>
            </a:contourClr>
          </a:sp3d>
        </p:spPr>
      </p:pic>
      <p:pic>
        <p:nvPicPr>
          <p:cNvPr id="25" name="Picture 24" descr="A brick building with a sign in front of it&#10;&#10;Description automatically generated with medium confidence">
            <a:extLst>
              <a:ext uri="{FF2B5EF4-FFF2-40B4-BE49-F238E27FC236}">
                <a16:creationId xmlns:a16="http://schemas.microsoft.com/office/drawing/2014/main" id="{7449FEA1-1055-610D-AF5E-9A7AE8FC4A70}"/>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8338" y="3318511"/>
            <a:ext cx="1883043" cy="1412283"/>
          </a:xfrm>
          <a:prstGeom prst="roundRect">
            <a:avLst>
              <a:gd name="adj" fmla="val 4167"/>
            </a:avLst>
          </a:prstGeom>
          <a:solidFill>
            <a:srgbClr val="FFFFFF"/>
          </a:solidFill>
          <a:ln w="28575" cap="sq">
            <a:solidFill>
              <a:srgbClr val="292929"/>
            </a:solidFill>
            <a:miter lim="800000"/>
          </a:ln>
          <a:effectLst>
            <a:reflection blurRad="12700" stA="11000" endPos="10000" dir="5400000" sy="-100000" algn="bl" rotWithShape="0"/>
          </a:effectLst>
          <a:scene3d>
            <a:camera prst="orthographicFront"/>
            <a:lightRig rig="threePt" dir="t">
              <a:rot lat="0" lon="0" rev="2700000"/>
            </a:lightRig>
          </a:scene3d>
          <a:sp3d>
            <a:bevelT h="38100"/>
            <a:contourClr>
              <a:srgbClr val="C0C0C0"/>
            </a:contourClr>
          </a:sp3d>
        </p:spPr>
      </p:pic>
      <p:pic>
        <p:nvPicPr>
          <p:cNvPr id="27" name="Picture 26" descr="A picture containing sky, outdoor, building, government building&#10;&#10;Description automatically generated">
            <a:extLst>
              <a:ext uri="{FF2B5EF4-FFF2-40B4-BE49-F238E27FC236}">
                <a16:creationId xmlns:a16="http://schemas.microsoft.com/office/drawing/2014/main" id="{2B372A95-9ADE-71B6-BA42-4A527ABD85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151" y="109315"/>
            <a:ext cx="1860670" cy="1395503"/>
          </a:xfrm>
          <a:prstGeom prst="roundRect">
            <a:avLst>
              <a:gd name="adj" fmla="val 4167"/>
            </a:avLst>
          </a:prstGeom>
          <a:solidFill>
            <a:srgbClr val="FFFFFF"/>
          </a:solidFill>
          <a:ln w="28575" cap="sq">
            <a:solidFill>
              <a:srgbClr val="292929"/>
            </a:solidFill>
            <a:miter lim="800000"/>
          </a:ln>
          <a:effectLst>
            <a:reflection blurRad="12700" stA="11000" endPos="10000" dir="5400000" sy="-100000" algn="bl" rotWithShape="0"/>
          </a:effectLst>
          <a:scene3d>
            <a:camera prst="orthographicFront"/>
            <a:lightRig rig="threePt" dir="t">
              <a:rot lat="0" lon="0" rev="2700000"/>
            </a:lightRig>
          </a:scene3d>
          <a:sp3d>
            <a:bevelT h="38100"/>
            <a:contourClr>
              <a:srgbClr val="C0C0C0"/>
            </a:contourClr>
          </a:sp3d>
        </p:spPr>
      </p:pic>
      <p:pic>
        <p:nvPicPr>
          <p:cNvPr id="29" name="Picture 28" descr="A sign in front of a building&#10;&#10;Description automatically generated with medium confidence">
            <a:extLst>
              <a:ext uri="{FF2B5EF4-FFF2-40B4-BE49-F238E27FC236}">
                <a16:creationId xmlns:a16="http://schemas.microsoft.com/office/drawing/2014/main" id="{A591CB17-4042-8E5E-6E2C-1DE84EAFF99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56041" y="4952999"/>
            <a:ext cx="2391755" cy="1793815"/>
          </a:xfrm>
          <a:prstGeom prst="roundRect">
            <a:avLst>
              <a:gd name="adj" fmla="val 4167"/>
            </a:avLst>
          </a:prstGeom>
          <a:solidFill>
            <a:srgbClr val="FFFFFF"/>
          </a:solidFill>
          <a:ln w="28575" cap="sq">
            <a:solidFill>
              <a:srgbClr val="292929"/>
            </a:solidFill>
            <a:miter lim="800000"/>
          </a:ln>
          <a:effectLst>
            <a:reflection blurRad="12700" stA="11000" endPos="10000" dir="5400000" sy="-100000" algn="bl" rotWithShape="0"/>
          </a:effectLst>
          <a:scene3d>
            <a:camera prst="orthographicFront"/>
            <a:lightRig rig="threePt" dir="t">
              <a:rot lat="0" lon="0" rev="2700000"/>
            </a:lightRig>
          </a:scene3d>
          <a:sp3d>
            <a:bevelT h="38100"/>
            <a:contourClr>
              <a:srgbClr val="C0C0C0"/>
            </a:contourClr>
          </a:sp3d>
        </p:spPr>
      </p:pic>
      <p:pic>
        <p:nvPicPr>
          <p:cNvPr id="31" name="Picture 30" descr="A picture containing grass, outdoor, sky, tree&#10;&#10;Description automatically generated">
            <a:extLst>
              <a:ext uri="{FF2B5EF4-FFF2-40B4-BE49-F238E27FC236}">
                <a16:creationId xmlns:a16="http://schemas.microsoft.com/office/drawing/2014/main" id="{464C5E56-55B5-43D9-462B-32DC1DB4C48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 r="17903" b="-2"/>
          <a:stretch/>
        </p:blipFill>
        <p:spPr>
          <a:xfrm>
            <a:off x="2352621" y="4956381"/>
            <a:ext cx="2199786" cy="1793815"/>
          </a:xfrm>
          <a:prstGeom prst="roundRect">
            <a:avLst>
              <a:gd name="adj" fmla="val 4167"/>
            </a:avLst>
          </a:prstGeom>
          <a:solidFill>
            <a:srgbClr val="FFFFFF"/>
          </a:solidFill>
          <a:ln w="28575" cap="sq">
            <a:solidFill>
              <a:srgbClr val="292929"/>
            </a:solidFill>
            <a:miter lim="800000"/>
          </a:ln>
          <a:effectLst>
            <a:reflection blurRad="12700" stA="11000" endPos="10000" dir="5400000" sy="-100000" algn="bl" rotWithShape="0"/>
          </a:effectLst>
          <a:scene3d>
            <a:camera prst="orthographicFront"/>
            <a:lightRig rig="threePt" dir="t">
              <a:rot lat="0" lon="0" rev="2700000"/>
            </a:lightRig>
          </a:scene3d>
          <a:sp3d>
            <a:bevelT h="38100"/>
            <a:contourClr>
              <a:srgbClr val="C0C0C0"/>
            </a:contourClr>
          </a:sp3d>
        </p:spPr>
      </p:pic>
      <p:pic>
        <p:nvPicPr>
          <p:cNvPr id="35" name="Picture 34" descr="A sign with a flag and a building in the background&#10;&#10;Description automatically generated with low confidence">
            <a:extLst>
              <a:ext uri="{FF2B5EF4-FFF2-40B4-BE49-F238E27FC236}">
                <a16:creationId xmlns:a16="http://schemas.microsoft.com/office/drawing/2014/main" id="{22944C97-574C-A9E1-04E5-B59DAB3113AA}"/>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t="634"/>
          <a:stretch/>
        </p:blipFill>
        <p:spPr>
          <a:xfrm>
            <a:off x="2140131" y="105623"/>
            <a:ext cx="1947436" cy="2619601"/>
          </a:xfrm>
          <a:prstGeom prst="roundRect">
            <a:avLst>
              <a:gd name="adj" fmla="val 4167"/>
            </a:avLst>
          </a:prstGeom>
          <a:solidFill>
            <a:srgbClr val="FFFFFF"/>
          </a:solidFill>
          <a:ln w="28575" cap="sq">
            <a:solidFill>
              <a:srgbClr val="292929"/>
            </a:solidFill>
            <a:miter lim="800000"/>
          </a:ln>
          <a:effectLst>
            <a:reflection blurRad="12700" stA="11000" endPos="10000" dir="5400000" sy="-100000" algn="bl" rotWithShape="0"/>
          </a:effectLst>
          <a:scene3d>
            <a:camera prst="orthographicFront"/>
            <a:lightRig rig="threePt" dir="t">
              <a:rot lat="0" lon="0" rev="2700000"/>
            </a:lightRig>
          </a:scene3d>
          <a:sp3d>
            <a:bevelT h="38100"/>
            <a:contourClr>
              <a:srgbClr val="C0C0C0"/>
            </a:contourClr>
          </a:sp3d>
        </p:spPr>
      </p:pic>
      <p:sp>
        <p:nvSpPr>
          <p:cNvPr id="8" name="TextBox 7">
            <a:extLst>
              <a:ext uri="{FF2B5EF4-FFF2-40B4-BE49-F238E27FC236}">
                <a16:creationId xmlns:a16="http://schemas.microsoft.com/office/drawing/2014/main" id="{164C8B5D-FF2A-7137-A1B9-11234DD115DE}"/>
              </a:ext>
            </a:extLst>
          </p:cNvPr>
          <p:cNvSpPr txBox="1"/>
          <p:nvPr/>
        </p:nvSpPr>
        <p:spPr>
          <a:xfrm>
            <a:off x="6324600" y="659750"/>
            <a:ext cx="2755825" cy="846577"/>
          </a:xfrm>
          <a:prstGeom prst="rect">
            <a:avLst/>
          </a:prstGeom>
        </p:spPr>
        <p:txBody>
          <a:bodyPr vert="horz" wrap="square" lIns="91440" tIns="45720" rIns="91440" bIns="45720" rtlCol="0" anchor="t">
            <a:noAutofit/>
          </a:bodyPr>
          <a:lstStyle/>
          <a:p>
            <a:r>
              <a:rPr lang="en-US" sz="4400" b="1" dirty="0">
                <a:solidFill>
                  <a:schemeClr val="bg1"/>
                </a:solidFill>
                <a:latin typeface="Century Gothic" panose="020B0502020202020204" pitchFamily="34" charset="0"/>
              </a:rPr>
              <a:t>~$2,050</a:t>
            </a:r>
          </a:p>
        </p:txBody>
      </p:sp>
      <p:sp>
        <p:nvSpPr>
          <p:cNvPr id="10" name="TextBox 9">
            <a:extLst>
              <a:ext uri="{FF2B5EF4-FFF2-40B4-BE49-F238E27FC236}">
                <a16:creationId xmlns:a16="http://schemas.microsoft.com/office/drawing/2014/main" id="{35B19B44-AD17-53FD-F51E-1D98C9662546}"/>
              </a:ext>
            </a:extLst>
          </p:cNvPr>
          <p:cNvSpPr txBox="1"/>
          <p:nvPr/>
        </p:nvSpPr>
        <p:spPr>
          <a:xfrm>
            <a:off x="6869602" y="1394936"/>
            <a:ext cx="1972200" cy="954107"/>
          </a:xfrm>
          <a:prstGeom prst="rect">
            <a:avLst/>
          </a:prstGeom>
          <a:noFill/>
        </p:spPr>
        <p:txBody>
          <a:bodyPr wrap="square">
            <a:spAutoFit/>
          </a:bodyPr>
          <a:lstStyle/>
          <a:p>
            <a:r>
              <a:rPr lang="en-US" sz="1400" b="1" dirty="0">
                <a:solidFill>
                  <a:schemeClr val="bg1"/>
                </a:solidFill>
                <a:latin typeface="Century Gothic" panose="020B0502020202020204" pitchFamily="34" charset="0"/>
              </a:rPr>
              <a:t>2023 AVERAGE 1-BEDROOM MARKET RENT, including UTILITIES</a:t>
            </a:r>
            <a:endParaRPr lang="en-US" sz="1400" dirty="0">
              <a:solidFill>
                <a:schemeClr val="bg1"/>
              </a:solidFill>
            </a:endParaRPr>
          </a:p>
        </p:txBody>
      </p:sp>
      <p:sp>
        <p:nvSpPr>
          <p:cNvPr id="11" name="TextBox 10">
            <a:extLst>
              <a:ext uri="{FF2B5EF4-FFF2-40B4-BE49-F238E27FC236}">
                <a16:creationId xmlns:a16="http://schemas.microsoft.com/office/drawing/2014/main" id="{41A8051B-3911-7F9F-641E-FCC357510FE4}"/>
              </a:ext>
            </a:extLst>
          </p:cNvPr>
          <p:cNvSpPr txBox="1"/>
          <p:nvPr/>
        </p:nvSpPr>
        <p:spPr>
          <a:xfrm>
            <a:off x="6881325" y="3030141"/>
            <a:ext cx="1875281" cy="954107"/>
          </a:xfrm>
          <a:prstGeom prst="rect">
            <a:avLst/>
          </a:prstGeom>
          <a:noFill/>
        </p:spPr>
        <p:txBody>
          <a:bodyPr wrap="square">
            <a:spAutoFit/>
          </a:bodyPr>
          <a:lstStyle/>
          <a:p>
            <a:r>
              <a:rPr lang="en-US" sz="1400" b="1" dirty="0">
                <a:solidFill>
                  <a:schemeClr val="bg1"/>
                </a:solidFill>
                <a:latin typeface="Century Gothic" panose="020B0502020202020204" pitchFamily="34" charset="0"/>
              </a:rPr>
              <a:t>2023 AVERAGE 2-BEDROOM MARKET RENT, including UTILITIES</a:t>
            </a:r>
            <a:endParaRPr lang="en-US" sz="1400" dirty="0">
              <a:solidFill>
                <a:schemeClr val="bg1"/>
              </a:solidFill>
            </a:endParaRPr>
          </a:p>
        </p:txBody>
      </p:sp>
      <p:sp>
        <p:nvSpPr>
          <p:cNvPr id="9" name="TextBox 8">
            <a:extLst>
              <a:ext uri="{FF2B5EF4-FFF2-40B4-BE49-F238E27FC236}">
                <a16:creationId xmlns:a16="http://schemas.microsoft.com/office/drawing/2014/main" id="{B66F1BF2-3220-824D-2E82-8752FDCF3ED6}"/>
              </a:ext>
            </a:extLst>
          </p:cNvPr>
          <p:cNvSpPr txBox="1"/>
          <p:nvPr/>
        </p:nvSpPr>
        <p:spPr>
          <a:xfrm>
            <a:off x="6324600" y="2280930"/>
            <a:ext cx="2755825" cy="846577"/>
          </a:xfrm>
          <a:prstGeom prst="rect">
            <a:avLst/>
          </a:prstGeom>
        </p:spPr>
        <p:txBody>
          <a:bodyPr vert="horz" wrap="square" lIns="91440" tIns="45720" rIns="91440" bIns="45720" rtlCol="0" anchor="t">
            <a:noAutofit/>
          </a:bodyPr>
          <a:lstStyle/>
          <a:p>
            <a:r>
              <a:rPr lang="en-US" sz="4400" b="1" dirty="0">
                <a:solidFill>
                  <a:schemeClr val="bg1"/>
                </a:solidFill>
                <a:latin typeface="Century Gothic" panose="020B0502020202020204" pitchFamily="34" charset="0"/>
              </a:rPr>
              <a:t>~$2,570</a:t>
            </a:r>
          </a:p>
        </p:txBody>
      </p:sp>
      <p:pic>
        <p:nvPicPr>
          <p:cNvPr id="5" name="Picture 4" descr="A picture containing outdoor, apartment building&#10;&#10;Description automatically generated">
            <a:extLst>
              <a:ext uri="{FF2B5EF4-FFF2-40B4-BE49-F238E27FC236}">
                <a16:creationId xmlns:a16="http://schemas.microsoft.com/office/drawing/2014/main" id="{DF29EBCB-DC10-DF01-EF48-ED7FABE1C13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115" t="7764" r="10788" b="4073"/>
          <a:stretch/>
        </p:blipFill>
        <p:spPr>
          <a:xfrm rot="5400000">
            <a:off x="4452289" y="3175394"/>
            <a:ext cx="1756404" cy="1348900"/>
          </a:xfrm>
          <a:prstGeom prst="roundRect">
            <a:avLst>
              <a:gd name="adj" fmla="val 4167"/>
            </a:avLst>
          </a:prstGeom>
          <a:solidFill>
            <a:srgbClr val="FFFFFF"/>
          </a:solidFill>
          <a:ln w="28575" cap="sq">
            <a:solidFill>
              <a:srgbClr val="292929"/>
            </a:solidFill>
            <a:miter lim="800000"/>
          </a:ln>
          <a:effectLst>
            <a:reflection blurRad="12700" stA="11000" endPos="10000" dir="5400000" sy="-100000" algn="bl" rotWithShape="0"/>
          </a:effectLst>
          <a:scene3d>
            <a:camera prst="orthographicFront"/>
            <a:lightRig rig="threePt" dir="t">
              <a:rot lat="0" lon="0" rev="2700000"/>
            </a:lightRig>
          </a:scene3d>
          <a:sp3d>
            <a:bevelT h="38100"/>
            <a:contourClr>
              <a:srgbClr val="C0C0C0"/>
            </a:contourClr>
          </a:sp3d>
        </p:spPr>
      </p:pic>
      <p:pic>
        <p:nvPicPr>
          <p:cNvPr id="13" name="Picture 12" descr="A brick house with a blue door&#10;&#10;Description automatically generated with low confidence">
            <a:extLst>
              <a:ext uri="{FF2B5EF4-FFF2-40B4-BE49-F238E27FC236}">
                <a16:creationId xmlns:a16="http://schemas.microsoft.com/office/drawing/2014/main" id="{0F2F1325-0B18-D6CB-DFA9-61D66D89BE2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501" b="10256"/>
          <a:stretch/>
        </p:blipFill>
        <p:spPr>
          <a:xfrm>
            <a:off x="2133600" y="2976397"/>
            <a:ext cx="2387679" cy="1756402"/>
          </a:xfrm>
          <a:prstGeom prst="roundRect">
            <a:avLst>
              <a:gd name="adj" fmla="val 4167"/>
            </a:avLst>
          </a:prstGeom>
          <a:solidFill>
            <a:srgbClr val="FFFFFF"/>
          </a:solidFill>
          <a:ln w="28575" cap="sq">
            <a:solidFill>
              <a:srgbClr val="292929"/>
            </a:solidFill>
            <a:miter lim="800000"/>
          </a:ln>
          <a:effectLst>
            <a:reflection blurRad="12700" stA="11000" endPos="10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427679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0873" y="1600505"/>
            <a:ext cx="2730234" cy="3656990"/>
          </a:xfrm>
        </p:spPr>
        <p:txBody>
          <a:bodyPr>
            <a:normAutofit/>
          </a:bodyPr>
          <a:lstStyle/>
          <a:p>
            <a:pPr>
              <a:spcBef>
                <a:spcPts val="600"/>
              </a:spcBef>
              <a:spcAft>
                <a:spcPts val="600"/>
              </a:spcAft>
            </a:pPr>
            <a:r>
              <a:rPr lang="en-US" dirty="0"/>
              <a:t>City Dedicated Housing Funds - $11-12M Annually</a:t>
            </a:r>
          </a:p>
          <a:p>
            <a:pPr marL="285750" indent="-285750">
              <a:spcBef>
                <a:spcPts val="600"/>
              </a:spcBef>
              <a:spcAft>
                <a:spcPts val="600"/>
              </a:spcAft>
              <a:buFont typeface="Wingdings" panose="05000000000000000000" pitchFamily="2" charset="2"/>
              <a:buChar char="v"/>
            </a:pPr>
            <a:r>
              <a:rPr lang="en-US" dirty="0"/>
              <a:t>Meals tax (1%)</a:t>
            </a:r>
          </a:p>
          <a:p>
            <a:pPr marL="285750" indent="-285750">
              <a:spcBef>
                <a:spcPts val="600"/>
              </a:spcBef>
              <a:spcAft>
                <a:spcPts val="600"/>
              </a:spcAft>
              <a:buFont typeface="Wingdings" panose="05000000000000000000" pitchFamily="2" charset="2"/>
              <a:buChar char="v"/>
            </a:pPr>
            <a:r>
              <a:rPr lang="en-US" dirty="0"/>
              <a:t>Penny Fund (1 cent)</a:t>
            </a:r>
          </a:p>
          <a:p>
            <a:pPr marL="285750" indent="-285750">
              <a:spcBef>
                <a:spcPts val="600"/>
              </a:spcBef>
              <a:spcAft>
                <a:spcPts val="600"/>
              </a:spcAft>
              <a:buFont typeface="Wingdings" panose="05000000000000000000" pitchFamily="2" charset="2"/>
              <a:buChar char="v"/>
            </a:pPr>
            <a:r>
              <a:rPr lang="en-US" dirty="0"/>
              <a:t>HOME Funds</a:t>
            </a:r>
          </a:p>
          <a:p>
            <a:pPr marL="285750" indent="-285750">
              <a:spcBef>
                <a:spcPts val="600"/>
              </a:spcBef>
              <a:spcAft>
                <a:spcPts val="600"/>
              </a:spcAft>
              <a:buFont typeface="Wingdings" panose="05000000000000000000" pitchFamily="2" charset="2"/>
              <a:buChar char="v"/>
            </a:pPr>
            <a:r>
              <a:rPr lang="en-US" dirty="0"/>
              <a:t>CDBG Funds</a:t>
            </a:r>
          </a:p>
          <a:p>
            <a:pPr marL="285750" indent="-285750">
              <a:spcBef>
                <a:spcPts val="600"/>
              </a:spcBef>
              <a:spcAft>
                <a:spcPts val="600"/>
              </a:spcAft>
              <a:buFont typeface="Wingdings" panose="05000000000000000000" pitchFamily="2" charset="2"/>
              <a:buChar char="v"/>
            </a:pPr>
            <a:r>
              <a:rPr lang="en-US" dirty="0"/>
              <a:t>Section 108</a:t>
            </a:r>
          </a:p>
          <a:p>
            <a:pPr marL="285750" indent="-285750">
              <a:spcBef>
                <a:spcPts val="600"/>
              </a:spcBef>
              <a:spcAft>
                <a:spcPts val="600"/>
              </a:spcAft>
              <a:buFont typeface="Wingdings" panose="05000000000000000000" pitchFamily="2" charset="2"/>
              <a:buChar char="v"/>
            </a:pPr>
            <a:r>
              <a:rPr lang="en-US" dirty="0"/>
              <a:t>Cash Capital – CIP</a:t>
            </a:r>
          </a:p>
          <a:p>
            <a:pPr marL="285750" indent="-285750">
              <a:spcBef>
                <a:spcPts val="600"/>
              </a:spcBef>
              <a:spcAft>
                <a:spcPts val="600"/>
              </a:spcAft>
              <a:buFont typeface="Wingdings" panose="05000000000000000000" pitchFamily="2" charset="2"/>
              <a:buChar char="v"/>
            </a:pPr>
            <a:r>
              <a:rPr lang="en-US" dirty="0"/>
              <a:t>General Obligation Bonds</a:t>
            </a:r>
          </a:p>
          <a:p>
            <a:endParaRPr lang="en-US" dirty="0"/>
          </a:p>
        </p:txBody>
      </p:sp>
      <p:sp>
        <p:nvSpPr>
          <p:cNvPr id="3" name="Title 2"/>
          <p:cNvSpPr>
            <a:spLocks noGrp="1"/>
          </p:cNvSpPr>
          <p:nvPr>
            <p:ph type="title"/>
          </p:nvPr>
        </p:nvSpPr>
        <p:spPr>
          <a:xfrm>
            <a:off x="508508" y="387330"/>
            <a:ext cx="6248400" cy="553998"/>
          </a:xfrm>
        </p:spPr>
        <p:txBody>
          <a:bodyPr/>
          <a:lstStyle/>
          <a:p>
            <a:r>
              <a:rPr lang="en-US" b="1" dirty="0"/>
              <a:t>Resources for Preservation</a:t>
            </a:r>
          </a:p>
        </p:txBody>
      </p:sp>
      <p:sp>
        <p:nvSpPr>
          <p:cNvPr id="5" name="TextBox 4">
            <a:extLst>
              <a:ext uri="{FF2B5EF4-FFF2-40B4-BE49-F238E27FC236}">
                <a16:creationId xmlns:a16="http://schemas.microsoft.com/office/drawing/2014/main" id="{2CF1B964-C775-D841-CB94-3050151CB194}"/>
              </a:ext>
            </a:extLst>
          </p:cNvPr>
          <p:cNvSpPr txBox="1"/>
          <p:nvPr/>
        </p:nvSpPr>
        <p:spPr>
          <a:xfrm>
            <a:off x="600635" y="5548304"/>
            <a:ext cx="8382000" cy="707886"/>
          </a:xfrm>
          <a:prstGeom prst="rect">
            <a:avLst/>
          </a:prstGeom>
          <a:noFill/>
        </p:spPr>
        <p:txBody>
          <a:bodyPr wrap="square">
            <a:spAutoFit/>
          </a:bodyPr>
          <a:lstStyle/>
          <a:p>
            <a:r>
              <a:rPr lang="en-US" sz="2000" dirty="0">
                <a:hlinkClick r:id="rId2"/>
              </a:rPr>
              <a:t>https://www.alexandriava.gov/housing-services/developer-resources</a:t>
            </a:r>
            <a:endParaRPr lang="en-US" sz="2000" dirty="0"/>
          </a:p>
          <a:p>
            <a:endParaRPr lang="en-US" sz="2000" dirty="0"/>
          </a:p>
        </p:txBody>
      </p:sp>
      <p:sp>
        <p:nvSpPr>
          <p:cNvPr id="7" name="TextBox 6">
            <a:extLst>
              <a:ext uri="{FF2B5EF4-FFF2-40B4-BE49-F238E27FC236}">
                <a16:creationId xmlns:a16="http://schemas.microsoft.com/office/drawing/2014/main" id="{B3DCD9A8-C587-C4C4-588A-61D168F00E77}"/>
              </a:ext>
            </a:extLst>
          </p:cNvPr>
          <p:cNvSpPr txBox="1"/>
          <p:nvPr/>
        </p:nvSpPr>
        <p:spPr>
          <a:xfrm>
            <a:off x="3193436" y="1555192"/>
            <a:ext cx="2698175" cy="1754326"/>
          </a:xfrm>
          <a:prstGeom prst="rect">
            <a:avLst/>
          </a:prstGeom>
          <a:noFill/>
        </p:spPr>
        <p:txBody>
          <a:bodyPr wrap="none" rtlCol="0">
            <a:spAutoFit/>
          </a:bodyPr>
          <a:lstStyle/>
          <a:p>
            <a:r>
              <a:rPr lang="en-US" dirty="0">
                <a:latin typeface="+mn-lt"/>
              </a:rPr>
              <a:t>Funders</a:t>
            </a:r>
          </a:p>
          <a:p>
            <a:pPr marL="285750" indent="-285750">
              <a:buFont typeface="Wingdings" panose="05000000000000000000" pitchFamily="2" charset="2"/>
              <a:buChar char="Ø"/>
            </a:pPr>
            <a:r>
              <a:rPr lang="en-US" dirty="0">
                <a:latin typeface="+mn-lt"/>
              </a:rPr>
              <a:t>Virginia DHCD</a:t>
            </a:r>
          </a:p>
          <a:p>
            <a:pPr marL="285750" indent="-285750">
              <a:buFont typeface="Wingdings" panose="05000000000000000000" pitchFamily="2" charset="2"/>
              <a:buChar char="Ø"/>
            </a:pPr>
            <a:r>
              <a:rPr lang="en-US" dirty="0">
                <a:latin typeface="+mn-lt"/>
              </a:rPr>
              <a:t>Virginia Finance Agency</a:t>
            </a:r>
          </a:p>
          <a:p>
            <a:pPr marL="285750" indent="-285750">
              <a:buFont typeface="Wingdings" panose="05000000000000000000" pitchFamily="2" charset="2"/>
              <a:buChar char="Ø"/>
            </a:pPr>
            <a:r>
              <a:rPr lang="en-US" dirty="0">
                <a:latin typeface="+mn-lt"/>
              </a:rPr>
              <a:t>Freddie Mac</a:t>
            </a:r>
          </a:p>
          <a:p>
            <a:pPr marL="285750" indent="-285750">
              <a:buFont typeface="Wingdings" panose="05000000000000000000" pitchFamily="2" charset="2"/>
              <a:buChar char="Ø"/>
            </a:pPr>
            <a:r>
              <a:rPr lang="en-US" dirty="0">
                <a:latin typeface="+mn-lt"/>
              </a:rPr>
              <a:t>Amazon Equity Fund</a:t>
            </a:r>
          </a:p>
          <a:p>
            <a:pPr marL="285750" indent="-285750">
              <a:buFont typeface="Wingdings" panose="05000000000000000000" pitchFamily="2" charset="2"/>
              <a:buChar char="Ø"/>
            </a:pPr>
            <a:r>
              <a:rPr lang="en-US" dirty="0">
                <a:latin typeface="+mn-lt"/>
              </a:rPr>
              <a:t>JBG Smith </a:t>
            </a:r>
          </a:p>
        </p:txBody>
      </p:sp>
      <p:sp>
        <p:nvSpPr>
          <p:cNvPr id="8" name="TextBox 7">
            <a:extLst>
              <a:ext uri="{FF2B5EF4-FFF2-40B4-BE49-F238E27FC236}">
                <a16:creationId xmlns:a16="http://schemas.microsoft.com/office/drawing/2014/main" id="{A61ACB2E-14FD-E781-ED71-65C64E2C0195}"/>
              </a:ext>
            </a:extLst>
          </p:cNvPr>
          <p:cNvSpPr txBox="1"/>
          <p:nvPr/>
        </p:nvSpPr>
        <p:spPr>
          <a:xfrm>
            <a:off x="3202401" y="3600893"/>
            <a:ext cx="2473754" cy="1477328"/>
          </a:xfrm>
          <a:prstGeom prst="rect">
            <a:avLst/>
          </a:prstGeom>
          <a:noFill/>
        </p:spPr>
        <p:txBody>
          <a:bodyPr wrap="none" rtlCol="0">
            <a:spAutoFit/>
          </a:bodyPr>
          <a:lstStyle/>
          <a:p>
            <a:r>
              <a:rPr lang="en-US" dirty="0">
                <a:latin typeface="+mn-lt"/>
              </a:rPr>
              <a:t>Partners</a:t>
            </a:r>
          </a:p>
          <a:p>
            <a:pPr marL="285750" indent="-285750">
              <a:buFont typeface="Wingdings" panose="05000000000000000000" pitchFamily="2" charset="2"/>
              <a:buChar char="§"/>
            </a:pPr>
            <a:r>
              <a:rPr lang="en-US" dirty="0">
                <a:latin typeface="+mn-lt"/>
                <a:hlinkClick r:id="rId3"/>
              </a:rPr>
              <a:t>Housing Alexandria</a:t>
            </a:r>
            <a:endParaRPr lang="en-US" dirty="0">
              <a:latin typeface="+mn-lt"/>
            </a:endParaRPr>
          </a:p>
          <a:p>
            <a:pPr marL="285750" indent="-285750">
              <a:buFont typeface="Wingdings" panose="05000000000000000000" pitchFamily="2" charset="2"/>
              <a:buChar char="§"/>
            </a:pPr>
            <a:r>
              <a:rPr lang="en-US" dirty="0">
                <a:latin typeface="+mn-lt"/>
                <a:hlinkClick r:id="rId4"/>
              </a:rPr>
              <a:t>Wesley Housing</a:t>
            </a:r>
            <a:endParaRPr lang="en-US" dirty="0">
              <a:latin typeface="+mn-lt"/>
            </a:endParaRPr>
          </a:p>
          <a:p>
            <a:pPr marL="285750" indent="-285750">
              <a:buFont typeface="Wingdings" panose="05000000000000000000" pitchFamily="2" charset="2"/>
              <a:buChar char="§"/>
            </a:pPr>
            <a:r>
              <a:rPr lang="en-US" dirty="0">
                <a:latin typeface="+mn-lt"/>
                <a:hlinkClick r:id="rId5"/>
              </a:rPr>
              <a:t>Community Lodgings</a:t>
            </a:r>
            <a:endParaRPr lang="en-US" dirty="0">
              <a:latin typeface="+mn-lt"/>
            </a:endParaRPr>
          </a:p>
          <a:p>
            <a:endParaRPr lang="en-US" dirty="0"/>
          </a:p>
        </p:txBody>
      </p:sp>
      <p:pic>
        <p:nvPicPr>
          <p:cNvPr id="4" name="Picture 3" descr="A person standing posing for the camera&#10;&#10;Description automatically generated">
            <a:extLst>
              <a:ext uri="{FF2B5EF4-FFF2-40B4-BE49-F238E27FC236}">
                <a16:creationId xmlns:a16="http://schemas.microsoft.com/office/drawing/2014/main" id="{A71476B6-96DC-9FD0-759A-DD731402D13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547" t="-1" b="368"/>
          <a:stretch/>
        </p:blipFill>
        <p:spPr>
          <a:xfrm>
            <a:off x="6218623" y="1863953"/>
            <a:ext cx="2794820" cy="2032354"/>
          </a:xfrm>
          <a:prstGeom prst="rect">
            <a:avLst/>
          </a:prstGeom>
          <a:noFill/>
          <a:ln w="28575">
            <a:solidFill>
              <a:schemeClr val="bg1"/>
            </a:solidFill>
          </a:ln>
        </p:spPr>
      </p:pic>
      <p:sp>
        <p:nvSpPr>
          <p:cNvPr id="6" name="object 3">
            <a:extLst>
              <a:ext uri="{FF2B5EF4-FFF2-40B4-BE49-F238E27FC236}">
                <a16:creationId xmlns:a16="http://schemas.microsoft.com/office/drawing/2014/main" id="{4DE90C53-95DE-88E6-175F-4DBC2D932EFB}"/>
              </a:ext>
            </a:extLst>
          </p:cNvPr>
          <p:cNvSpPr/>
          <p:nvPr/>
        </p:nvSpPr>
        <p:spPr>
          <a:xfrm>
            <a:off x="508508" y="1219200"/>
            <a:ext cx="7030571" cy="0"/>
          </a:xfrm>
          <a:custGeom>
            <a:avLst/>
            <a:gdLst/>
            <a:ahLst/>
            <a:cxnLst/>
            <a:rect l="l" t="t" r="r" b="b"/>
            <a:pathLst>
              <a:path w="7967980">
                <a:moveTo>
                  <a:pt x="0" y="0"/>
                </a:moveTo>
                <a:lnTo>
                  <a:pt x="7967471" y="0"/>
                </a:lnTo>
              </a:path>
            </a:pathLst>
          </a:custGeom>
          <a:ln w="22859">
            <a:solidFill>
              <a:srgbClr val="FFC64B"/>
            </a:solidFill>
          </a:ln>
        </p:spPr>
        <p:txBody>
          <a:bodyPr wrap="square" lIns="0" tIns="0" rIns="0" bIns="0" rtlCol="0"/>
          <a:lstStyle/>
          <a:p>
            <a:endParaRPr/>
          </a:p>
        </p:txBody>
      </p:sp>
      <p:pic>
        <p:nvPicPr>
          <p:cNvPr id="9" name="object 5">
            <a:extLst>
              <a:ext uri="{FF2B5EF4-FFF2-40B4-BE49-F238E27FC236}">
                <a16:creationId xmlns:a16="http://schemas.microsoft.com/office/drawing/2014/main" id="{46AEC65C-F7FB-CD33-CDE2-ABE8635AC4BC}"/>
              </a:ext>
            </a:extLst>
          </p:cNvPr>
          <p:cNvPicPr/>
          <p:nvPr/>
        </p:nvPicPr>
        <p:blipFill>
          <a:blip r:embed="rId7" cstate="print"/>
          <a:stretch>
            <a:fillRect/>
          </a:stretch>
        </p:blipFill>
        <p:spPr>
          <a:xfrm>
            <a:off x="161365" y="5965381"/>
            <a:ext cx="8875059" cy="410134"/>
          </a:xfrm>
          <a:prstGeom prst="rect">
            <a:avLst/>
          </a:prstGeom>
        </p:spPr>
      </p:pic>
    </p:spTree>
    <p:extLst>
      <p:ext uri="{BB962C8B-B14F-4D97-AF65-F5344CB8AC3E}">
        <p14:creationId xmlns:p14="http://schemas.microsoft.com/office/powerpoint/2010/main" val="28205347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5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otes xmlns="4d4ea936-2b9c-4e48-b7f3-3520836a33e8" xsi:nil="true"/>
    <lcf76f155ced4ddcb4097134ff3c332f xmlns="4d4ea936-2b9c-4e48-b7f3-3520836a33e8">
      <Terms xmlns="http://schemas.microsoft.com/office/infopath/2007/PartnerControls"/>
    </lcf76f155ced4ddcb4097134ff3c332f>
    <TaxCatchAll xmlns="b64c5b92-d5ad-4ead-be81-2189f59e479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3B952BE839D8448189814639E989A6" ma:contentTypeVersion="16" ma:contentTypeDescription="Create a new document." ma:contentTypeScope="" ma:versionID="dd53d8cba6bc7afd63918cba85283ea5">
  <xsd:schema xmlns:xsd="http://www.w3.org/2001/XMLSchema" xmlns:xs="http://www.w3.org/2001/XMLSchema" xmlns:p="http://schemas.microsoft.com/office/2006/metadata/properties" xmlns:ns2="4d4ea936-2b9c-4e48-b7f3-3520836a33e8" xmlns:ns3="f23ea6f0-dcdd-4766-a924-4fd70cabbf20" xmlns:ns4="b64c5b92-d5ad-4ead-be81-2189f59e479a" targetNamespace="http://schemas.microsoft.com/office/2006/metadata/properties" ma:root="true" ma:fieldsID="5a922e2e3bb4a602dd9820b97658451f" ns2:_="" ns3:_="" ns4:_="">
    <xsd:import namespace="4d4ea936-2b9c-4e48-b7f3-3520836a33e8"/>
    <xsd:import namespace="f23ea6f0-dcdd-4766-a924-4fd70cabbf20"/>
    <xsd:import namespace="b64c5b92-d5ad-4ead-be81-2189f59e479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4ea936-2b9c-4e48-b7f3-3520836a33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017e1f3-aeef-4649-9fdf-991f2d04562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Notes" ma:index="22" nillable="true" ma:displayName="Notes" ma:description="Quick notes on documents uploaded" ma:format="Dropdown" ma:internalName="Notes">
      <xsd:simpleType>
        <xsd:restriction base="dms:Text">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3ea6f0-dcdd-4766-a924-4fd70cabbf2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64c5b92-d5ad-4ead-be81-2189f59e479a"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30ee76d5-7c8b-4c2a-b914-245517ca146b}" ma:internalName="TaxCatchAll" ma:showField="CatchAllData" ma:web="f23ea6f0-dcdd-4766-a924-4fd70cabbf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FA9D5E-3FD7-440B-91F0-094A028704C0}">
  <ds:schemaRefs>
    <ds:schemaRef ds:uri="http://schemas.microsoft.com/office/2006/metadata/properties"/>
    <ds:schemaRef ds:uri="http://schemas.microsoft.com/office/infopath/2007/PartnerControls"/>
    <ds:schemaRef ds:uri="4d4ea936-2b9c-4e48-b7f3-3520836a33e8"/>
    <ds:schemaRef ds:uri="b64c5b92-d5ad-4ead-be81-2189f59e479a"/>
  </ds:schemaRefs>
</ds:datastoreItem>
</file>

<file path=customXml/itemProps2.xml><?xml version="1.0" encoding="utf-8"?>
<ds:datastoreItem xmlns:ds="http://schemas.openxmlformats.org/officeDocument/2006/customXml" ds:itemID="{515BD133-7DE9-45E7-9254-EF070F5964E4}">
  <ds:schemaRefs>
    <ds:schemaRef ds:uri="http://schemas.microsoft.com/sharepoint/v3/contenttype/forms"/>
  </ds:schemaRefs>
</ds:datastoreItem>
</file>

<file path=customXml/itemProps3.xml><?xml version="1.0" encoding="utf-8"?>
<ds:datastoreItem xmlns:ds="http://schemas.openxmlformats.org/officeDocument/2006/customXml" ds:itemID="{BF52A6B1-B40F-4EAC-ACF0-AC4CB41E66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4ea936-2b9c-4e48-b7f3-3520836a33e8"/>
    <ds:schemaRef ds:uri="f23ea6f0-dcdd-4766-a924-4fd70cabbf20"/>
    <ds:schemaRef ds:uri="b64c5b92-d5ad-4ead-be81-2189f59e47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970</TotalTime>
  <Words>1005</Words>
  <Application>Microsoft Office PowerPoint</Application>
  <PresentationFormat>On-screen Show (4:3)</PresentationFormat>
  <Paragraphs>181</Paragraphs>
  <Slides>15</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Avenir Next World</vt:lpstr>
      <vt:lpstr>Calibri</vt:lpstr>
      <vt:lpstr>Calibri Light</vt:lpstr>
      <vt:lpstr>Century Gothic</vt:lpstr>
      <vt:lpstr>Noto Serif</vt:lpstr>
      <vt:lpstr>Segoe UI</vt:lpstr>
      <vt:lpstr>Wingdings</vt:lpstr>
      <vt:lpstr>Office Theme</vt:lpstr>
      <vt:lpstr>NCDA Annual Conference 2024 PRESEVATION</vt:lpstr>
      <vt:lpstr>Office of Housing</vt:lpstr>
      <vt:lpstr>PowerPoint Presentation</vt:lpstr>
      <vt:lpstr>Our HOUSING BY THE NUMBERS</vt:lpstr>
      <vt:lpstr>PowerPoint Presentation</vt:lpstr>
      <vt:lpstr>Preservation Process</vt:lpstr>
      <vt:lpstr>Information for Preservation</vt:lpstr>
      <vt:lpstr>PowerPoint Presentation</vt:lpstr>
      <vt:lpstr>Resources for Preservation</vt:lpstr>
      <vt:lpstr>PowerPoint Presentation</vt:lpstr>
      <vt:lpstr>Parkstone Housing Alexandria</vt:lpstr>
      <vt:lpstr>Square at 511 Housing Alexandria</vt:lpstr>
      <vt:lpstr>Residential Multi-family Zone </vt:lpstr>
      <vt:lpstr>Lynhaven Wesley Housing</vt:lpstr>
      <vt:lpstr>Longview and Ellsworth  Housing Alexandria</vt:lpstr>
    </vt:vector>
  </TitlesOfParts>
  <Company>City of Alexandria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Tamara Jovovic</dc:creator>
  <cp:lastModifiedBy>Eric Keeler</cp:lastModifiedBy>
  <cp:revision>8</cp:revision>
  <dcterms:created xsi:type="dcterms:W3CDTF">2023-06-07T21:44:33Z</dcterms:created>
  <dcterms:modified xsi:type="dcterms:W3CDTF">2024-06-11T15:22:07Z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2023-01-23T00:00:00Z</vt:filetime>
  </property>
  <property fmtid="{D5CDD505-2E9C-101B-9397-08002B2CF9AE}" pid="3" name="Creator">
    <vt:lpwstr>Acrobat PDFMaker 22 for PowerPoint</vt:lpwstr>
  </property>
  <property fmtid="{D5CDD505-2E9C-101B-9397-08002B2CF9AE}" pid="4" name="LastSaved">
    <vt:filetime>2023-06-07T00:00:00Z</vt:filetime>
  </property>
  <property fmtid="{D5CDD505-2E9C-101B-9397-08002B2CF9AE}" pid="5" name="Producer">
    <vt:lpwstr>Adobe PDF Library 22.3.86</vt:lpwstr>
  </property>
  <property fmtid="{D5CDD505-2E9C-101B-9397-08002B2CF9AE}" pid="6" name="ContentTypeId">
    <vt:lpwstr>0x010100AA3B952BE839D8448189814639E989A6</vt:lpwstr>
  </property>
  <property fmtid="{D5CDD505-2E9C-101B-9397-08002B2CF9AE}" pid="7" name="MediaServiceImageTags">
    <vt:lpwstr/>
  </property>
</Properties>
</file>